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46"/>
  </p:notesMasterIdLst>
  <p:sldIdLst>
    <p:sldId id="1421" r:id="rId2"/>
    <p:sldId id="1521" r:id="rId3"/>
    <p:sldId id="1526" r:id="rId4"/>
    <p:sldId id="1481" r:id="rId5"/>
    <p:sldId id="1528" r:id="rId6"/>
    <p:sldId id="1485" r:id="rId7"/>
    <p:sldId id="1483" r:id="rId8"/>
    <p:sldId id="1529" r:id="rId9"/>
    <p:sldId id="1512" r:id="rId10"/>
    <p:sldId id="1473" r:id="rId11"/>
    <p:sldId id="1530" r:id="rId12"/>
    <p:sldId id="1478" r:id="rId13"/>
    <p:sldId id="1484" r:id="rId14"/>
    <p:sldId id="1474" r:id="rId15"/>
    <p:sldId id="1482" r:id="rId16"/>
    <p:sldId id="1522" r:id="rId17"/>
    <p:sldId id="1524" r:id="rId18"/>
    <p:sldId id="1475" r:id="rId19"/>
    <p:sldId id="1502" r:id="rId20"/>
    <p:sldId id="1500" r:id="rId21"/>
    <p:sldId id="1505" r:id="rId22"/>
    <p:sldId id="1501" r:id="rId23"/>
    <p:sldId id="1504" r:id="rId24"/>
    <p:sldId id="1503" r:id="rId25"/>
    <p:sldId id="1506" r:id="rId26"/>
    <p:sldId id="1490" r:id="rId27"/>
    <p:sldId id="1487" r:id="rId28"/>
    <p:sldId id="1489" r:id="rId29"/>
    <p:sldId id="1488" r:id="rId30"/>
    <p:sldId id="1491" r:id="rId31"/>
    <p:sldId id="1498" r:id="rId32"/>
    <p:sldId id="1495" r:id="rId33"/>
    <p:sldId id="1492" r:id="rId34"/>
    <p:sldId id="1496" r:id="rId35"/>
    <p:sldId id="1497" r:id="rId36"/>
    <p:sldId id="1493" r:id="rId37"/>
    <p:sldId id="1480" r:id="rId38"/>
    <p:sldId id="1507" r:id="rId39"/>
    <p:sldId id="1445" r:id="rId40"/>
    <p:sldId id="1311" r:id="rId41"/>
    <p:sldId id="1509" r:id="rId42"/>
    <p:sldId id="1510" r:id="rId43"/>
    <p:sldId id="1511" r:id="rId44"/>
    <p:sldId id="152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5E7"/>
    <a:srgbClr val="FFE494"/>
    <a:srgbClr val="CCE5FF"/>
    <a:srgbClr val="F8CECC"/>
    <a:srgbClr val="ED7D31"/>
    <a:srgbClr val="F7F7F7"/>
    <a:srgbClr val="FF7F27"/>
    <a:srgbClr val="F3FFFF"/>
    <a:srgbClr val="4BAC29"/>
    <a:srgbClr val="F54D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86" y="8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82AD3-BC3D-4F70-960E-460BD144392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61E45-18C9-450B-BF5F-1F3C96E28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1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D6A82-2BE8-40C9-9925-1915079936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2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14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D44BB-E8B9-A954-0334-1624EC0A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3287"/>
            <a:ext cx="11455400" cy="669470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F85B1-2C14-BF88-B6DA-2535F932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492941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77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nutzerdefiniertes Layou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92482" y="99962"/>
            <a:ext cx="12007036" cy="929276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tIns="45720" bIns="45720" anchor="ctr"/>
          <a:lstStyle/>
          <a:p>
            <a:pPr algn="l" defTabSz="822960">
              <a:defRPr b="0">
                <a:solidFill>
                  <a:srgbClr val="4C82A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grpSp>
        <p:nvGrpSpPr>
          <p:cNvPr id="24" name="Group"/>
          <p:cNvGrpSpPr/>
          <p:nvPr/>
        </p:nvGrpSpPr>
        <p:grpSpPr>
          <a:xfrm>
            <a:off x="9241288" y="6245450"/>
            <a:ext cx="2815325" cy="532579"/>
            <a:chOff x="18211800" y="0"/>
            <a:chExt cx="5630647" cy="1065157"/>
          </a:xfrm>
        </p:grpSpPr>
        <p:pic>
          <p:nvPicPr>
            <p:cNvPr id="22" name="Grafik 8" descr="Grafik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02099" y="0"/>
              <a:ext cx="2340348" cy="1065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rafik 9" descr="Grafik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8211800" y="95817"/>
              <a:ext cx="3004167" cy="8736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" name="Rectangle"/>
          <p:cNvSpPr/>
          <p:nvPr/>
        </p:nvSpPr>
        <p:spPr>
          <a:xfrm>
            <a:off x="-49651" y="6021857"/>
            <a:ext cx="12291301" cy="129294"/>
          </a:xfrm>
          <a:prstGeom prst="rect">
            <a:avLst/>
          </a:prstGeom>
          <a:gradFill>
            <a:gsLst>
              <a:gs pos="0">
                <a:srgbClr val="2E358C"/>
              </a:gs>
              <a:gs pos="50000">
                <a:srgbClr val="3D8AAC"/>
              </a:gs>
              <a:gs pos="100000">
                <a:srgbClr val="98C356"/>
              </a:gs>
            </a:gsLst>
          </a:gradFill>
          <a:ln w="12700">
            <a:miter lim="400000"/>
          </a:ln>
        </p:spPr>
        <p:txBody>
          <a:bodyPr tIns="45720" bIns="45720" anchor="ctr"/>
          <a:lstStyle/>
          <a:p>
            <a:pPr algn="l" defTabSz="82296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46179" y="6378083"/>
            <a:ext cx="300817" cy="246222"/>
          </a:xfrm>
          <a:prstGeom prst="rect">
            <a:avLst/>
          </a:prstGeom>
        </p:spPr>
        <p:txBody>
          <a:bodyPr wrap="square"/>
          <a:lstStyle>
            <a:lvl1pPr algn="ctr">
              <a:defRPr sz="1600"/>
            </a:lvl1pPr>
          </a:lstStyle>
          <a:p>
            <a:pPr algn="ctr"/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unknown.pdf" descr="unknow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3282" y="254362"/>
            <a:ext cx="1644397" cy="62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6348139-121F-4756-83C5-F3F13C83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74" y="225577"/>
            <a:ext cx="10201531" cy="673325"/>
          </a:xfrm>
        </p:spPr>
        <p:txBody>
          <a:bodyPr>
            <a:normAutofit/>
          </a:bodyPr>
          <a:lstStyle>
            <a:lvl1pPr>
              <a:defRPr kumimoji="0" lang="en-US" sz="4300" b="0" i="0" u="none" strike="noStrike" cap="none" spc="0" normalizeH="0" baseline="0" dirty="0">
                <a:ln>
                  <a:noFill/>
                </a:ln>
                <a:solidFill>
                  <a:srgbClr val="0F305A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BD2E0-2CCD-4C29-8B63-0ABD48CA4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313" y="1171445"/>
            <a:ext cx="11885205" cy="4756114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250686-1DA4-4721-B64D-08B5EE757A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322" y="6320755"/>
            <a:ext cx="2065229" cy="381965"/>
            <a:chOff x="8870141" y="6255003"/>
            <a:chExt cx="2706721" cy="50060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6909FD-FFD4-44EF-A057-7749A6D0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75591" y1="30769" x2="75591" y2="307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70141" y="6255003"/>
              <a:ext cx="543396" cy="5006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97E7D3-C6FE-4949-BDCD-B3ECCFC83E82}"/>
                </a:ext>
              </a:extLst>
            </p:cNvPr>
            <p:cNvSpPr txBox="1"/>
            <p:nvPr/>
          </p:nvSpPr>
          <p:spPr>
            <a:xfrm>
              <a:off x="9326183" y="6287957"/>
              <a:ext cx="2250679" cy="403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@haesleinhuepf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31759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68067366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4550036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2621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Grafik 17">
            <a:extLst>
              <a:ext uri="{FF2B5EF4-FFF2-40B4-BE49-F238E27FC236}">
                <a16:creationId xmlns:a16="http://schemas.microsoft.com/office/drawing/2014/main" id="{33886E7A-D0CA-9B98-EF32-E21297EBBDC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/>
        </p:blipFill>
        <p:spPr>
          <a:xfrm>
            <a:off x="10375560" y="6077520"/>
            <a:ext cx="1814400" cy="757800"/>
          </a:xfrm>
          <a:prstGeom prst="rect">
            <a:avLst/>
          </a:prstGeom>
          <a:ln w="0">
            <a:noFill/>
          </a:ln>
        </p:spPr>
      </p:pic>
      <p:sp>
        <p:nvSpPr>
          <p:cNvPr id="11" name="Textfeld 3">
            <a:extLst>
              <a:ext uri="{FF2B5EF4-FFF2-40B4-BE49-F238E27FC236}">
                <a16:creationId xmlns:a16="http://schemas.microsoft.com/office/drawing/2014/main" id="{7B68CF11-B71C-A4B1-9FE7-60441E34623E}"/>
              </a:ext>
            </a:extLst>
          </p:cNvPr>
          <p:cNvSpPr/>
          <p:nvPr userDrawn="1"/>
        </p:nvSpPr>
        <p:spPr>
          <a:xfrm>
            <a:off x="1821390" y="6164150"/>
            <a:ext cx="2102910" cy="615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Robert Haase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@haesleinhuepf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BIDS </a:t>
            </a:r>
            <a:r>
              <a:rPr lang="de-DE" sz="1000" b="0" strike="noStrike" spc="-1" dirty="0" err="1">
                <a:solidFill>
                  <a:srgbClr val="727879"/>
                </a:solidFill>
                <a:latin typeface="Open Sans"/>
              </a:rPr>
              <a:t>Lecture</a:t>
            </a: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 11/14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June 11th 2024</a:t>
            </a: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Gerade Verbindung 14">
            <a:extLst>
              <a:ext uri="{FF2B5EF4-FFF2-40B4-BE49-F238E27FC236}">
                <a16:creationId xmlns:a16="http://schemas.microsoft.com/office/drawing/2014/main" id="{44781EB8-A6A5-E1C6-78BB-4697618F31CC}"/>
              </a:ext>
            </a:extLst>
          </p:cNvPr>
          <p:cNvSpPr/>
          <p:nvPr userDrawn="1"/>
        </p:nvSpPr>
        <p:spPr>
          <a:xfrm>
            <a:off x="0" y="6063120"/>
            <a:ext cx="12191760" cy="360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0" rIns="90000" bIns="0" anchor="t" anchorCtr="1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13" name="Textfeld 8">
            <a:extLst>
              <a:ext uri="{FF2B5EF4-FFF2-40B4-BE49-F238E27FC236}">
                <a16:creationId xmlns:a16="http://schemas.microsoft.com/office/drawing/2014/main" id="{3F52940B-0B13-454D-36A7-79EC4B51682D}"/>
              </a:ext>
            </a:extLst>
          </p:cNvPr>
          <p:cNvSpPr/>
          <p:nvPr userDrawn="1"/>
        </p:nvSpPr>
        <p:spPr>
          <a:xfrm>
            <a:off x="7834590" y="6221880"/>
            <a:ext cx="827640" cy="4616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>
              <a:rPr sz="1000" dirty="0"/>
            </a:br>
            <a:fld id="{99E337C0-7447-4D1C-BF36-95B1EF0F9DAB}" type="slidenum">
              <a:rPr lang="de-DE" sz="1000" b="0" strike="noStrike" spc="-1" smtClean="0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" name="Grafik 19">
            <a:extLst>
              <a:ext uri="{FF2B5EF4-FFF2-40B4-BE49-F238E27FC236}">
                <a16:creationId xmlns:a16="http://schemas.microsoft.com/office/drawing/2014/main" id="{C055A98F-6690-DAED-F82D-3D83C282972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/>
        </p:blipFill>
        <p:spPr>
          <a:xfrm>
            <a:off x="8895977" y="6218439"/>
            <a:ext cx="1617120" cy="474120"/>
          </a:xfrm>
          <a:prstGeom prst="rect">
            <a:avLst/>
          </a:prstGeom>
          <a:ln w="0">
            <a:noFill/>
          </a:ln>
        </p:spPr>
      </p:pic>
      <p:pic>
        <p:nvPicPr>
          <p:cNvPr id="15" name="Grafik 21">
            <a:extLst>
              <a:ext uri="{FF2B5EF4-FFF2-40B4-BE49-F238E27FC236}">
                <a16:creationId xmlns:a16="http://schemas.microsoft.com/office/drawing/2014/main" id="{ADDBE1EA-70DC-06F2-6556-A2BCCCC5C62C}"/>
              </a:ext>
            </a:extLst>
          </p:cNvPr>
          <p:cNvPicPr/>
          <p:nvPr userDrawn="1"/>
        </p:nvPicPr>
        <p:blipFill>
          <a:blip r:embed="rId9"/>
          <a:stretch/>
        </p:blipFill>
        <p:spPr>
          <a:xfrm>
            <a:off x="277920" y="6150960"/>
            <a:ext cx="1478880" cy="600840"/>
          </a:xfrm>
          <a:prstGeom prst="rect">
            <a:avLst/>
          </a:prstGeom>
          <a:ln w="0">
            <a:noFill/>
          </a:ln>
        </p:spPr>
      </p:pic>
      <p:pic>
        <p:nvPicPr>
          <p:cNvPr id="17" name="Grafik 4">
            <a:extLst>
              <a:ext uri="{FF2B5EF4-FFF2-40B4-BE49-F238E27FC236}">
                <a16:creationId xmlns:a16="http://schemas.microsoft.com/office/drawing/2014/main" id="{B5F8879B-84AC-E972-8892-5D3D338B4333}"/>
              </a:ext>
            </a:extLst>
          </p:cNvPr>
          <p:cNvPicPr/>
          <p:nvPr userDrawn="1"/>
        </p:nvPicPr>
        <p:blipFill>
          <a:blip r:embed="rId10"/>
          <a:stretch/>
        </p:blipFill>
        <p:spPr>
          <a:xfrm>
            <a:off x="-159840" y="-198000"/>
            <a:ext cx="1204920" cy="1625760"/>
          </a:xfrm>
          <a:prstGeom prst="rect">
            <a:avLst/>
          </a:prstGeom>
          <a:ln w="0">
            <a:noFill/>
          </a:ln>
        </p:spPr>
      </p:pic>
      <p:pic>
        <p:nvPicPr>
          <p:cNvPr id="18" name="Grafik 10">
            <a:extLst>
              <a:ext uri="{FF2B5EF4-FFF2-40B4-BE49-F238E27FC236}">
                <a16:creationId xmlns:a16="http://schemas.microsoft.com/office/drawing/2014/main" id="{39C7E364-E83F-0993-339F-64D3537053A5}"/>
              </a:ext>
            </a:extLst>
          </p:cNvPr>
          <p:cNvPicPr/>
          <p:nvPr userDrawn="1"/>
        </p:nvPicPr>
        <p:blipFill>
          <a:blip r:embed="rId11">
            <a:alphaModFix amt="80000"/>
          </a:blip>
          <a:stretch/>
        </p:blipFill>
        <p:spPr>
          <a:xfrm rot="11023800">
            <a:off x="10451000" y="-1213380"/>
            <a:ext cx="4838760" cy="4557960"/>
          </a:xfrm>
          <a:prstGeom prst="rect">
            <a:avLst/>
          </a:prstGeom>
          <a:ln w="0">
            <a:noFill/>
          </a:ln>
        </p:spPr>
      </p:pic>
      <p:pic>
        <p:nvPicPr>
          <p:cNvPr id="19" name="Grafik 5">
            <a:extLst>
              <a:ext uri="{FF2B5EF4-FFF2-40B4-BE49-F238E27FC236}">
                <a16:creationId xmlns:a16="http://schemas.microsoft.com/office/drawing/2014/main" id="{E1157613-2A40-F827-1985-103C9AEDF877}"/>
              </a:ext>
            </a:extLst>
          </p:cNvPr>
          <p:cNvPicPr/>
          <p:nvPr userDrawn="1"/>
        </p:nvPicPr>
        <p:blipFill>
          <a:blip r:embed="rId12"/>
          <a:stretch/>
        </p:blipFill>
        <p:spPr>
          <a:xfrm>
            <a:off x="10734320" y="-82260"/>
            <a:ext cx="2710800" cy="26802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4290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2" r:id="rId3"/>
    <p:sldLayoutId id="2147483663" r:id="rId4"/>
    <p:sldLayoutId id="214748366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arxiv.org/abs/2201.11903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creativecommons.org/licenses/by/4.0/deed.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arxiv.org/abs/2306.06427" TargetMode="External"/><Relationship Id="rId4" Type="http://schemas.openxmlformats.org/officeDocument/2006/relationships/hyperlink" Target="https://creativecommons.org/licenses/by-sa/4.0/deed.en.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0.06117" TargetMode="External"/><Relationship Id="rId2" Type="http://schemas.openxmlformats.org/officeDocument/2006/relationships/hyperlink" Target="https://creativecommons.org/licenses/by/4.0/deed.en.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e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arxiv.org/abs/2203.1117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3.11366" TargetMode="External"/><Relationship Id="rId2" Type="http://schemas.openxmlformats.org/officeDocument/2006/relationships/hyperlink" Target="https://creativecommons.org/licenses/by/4.0/deed.en.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1401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5.1140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4925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docs/guides/fine-tuning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docs/guides/fine-tuning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en" TargetMode="External"/><Relationship Id="rId2" Type="http://schemas.openxmlformats.org/officeDocument/2006/relationships/image" Target="../media/image82.jf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402.07927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jpeg"/><Relationship Id="rId4" Type="http://schemas.openxmlformats.org/officeDocument/2006/relationships/image" Target="../media/image8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07927" TargetMode="External"/><Relationship Id="rId2" Type="http://schemas.openxmlformats.org/officeDocument/2006/relationships/hyperlink" Target="https://creativecommons.org/licenses/by/4.0/deed.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hyperlink" Target="https://arxiv.org/abs/2311.0420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7.11760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creativecommons.org/licenses/by/4.0/deed.en.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7.11760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creativecommons.org/licenses/by/4.0/deed.en.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Textfeld 1"/>
          <p:cNvSpPr/>
          <p:nvPr/>
        </p:nvSpPr>
        <p:spPr>
          <a:xfrm>
            <a:off x="3211820" y="1225800"/>
            <a:ext cx="18144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pic>
        <p:nvPicPr>
          <p:cNvPr id="1838" name="Grafik 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53140" y="361455"/>
            <a:ext cx="2125742" cy="864346"/>
          </a:xfrm>
          <a:prstGeom prst="rect">
            <a:avLst/>
          </a:prstGeom>
          <a:ln w="0">
            <a:noFill/>
          </a:ln>
        </p:spPr>
      </p:pic>
      <p:sp>
        <p:nvSpPr>
          <p:cNvPr id="1840" name="Textplatzhalter 2"/>
          <p:cNvSpPr/>
          <p:nvPr/>
        </p:nvSpPr>
        <p:spPr>
          <a:xfrm>
            <a:off x="453139" y="1326600"/>
            <a:ext cx="9814811" cy="3149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555A5B"/>
                </a:solidFill>
                <a:latin typeface="Open Sans"/>
                <a:ea typeface="DejaVu Sans"/>
              </a:rPr>
              <a:t>CENTER FOR SCALABLE DATA ANALYTICS AND </a:t>
            </a:r>
            <a:br>
              <a:rPr lang="en-US" sz="1100" b="0" strike="noStrike" spc="-1" dirty="0">
                <a:solidFill>
                  <a:srgbClr val="555A5B"/>
                </a:solidFill>
                <a:latin typeface="Open Sans"/>
                <a:ea typeface="DejaVu Sans"/>
              </a:rPr>
            </a:br>
            <a:r>
              <a:rPr lang="en-US" sz="1100" b="0" strike="noStrike" spc="-1" dirty="0">
                <a:solidFill>
                  <a:srgbClr val="555A5B"/>
                </a:solidFill>
                <a:latin typeface="Open Sans"/>
                <a:ea typeface="DejaVu Sans"/>
              </a:rPr>
              <a:t>ARTIFICIAL INTELLIGENCE</a:t>
            </a:r>
            <a:endParaRPr lang="en-US" sz="1100" b="0" strike="noStrike" spc="-1" dirty="0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de-DE" sz="4000" dirty="0">
                <a:solidFill>
                  <a:srgbClr val="000000"/>
                </a:solidFill>
                <a:latin typeface="Open Sans"/>
              </a:rPr>
              <a:t>Prompt Engineering, Retrieval </a:t>
            </a:r>
            <a:r>
              <a:rPr lang="de-DE" sz="4000" dirty="0" err="1">
                <a:solidFill>
                  <a:srgbClr val="000000"/>
                </a:solidFill>
                <a:latin typeface="Open Sans"/>
              </a:rPr>
              <a:t>Augmented</a:t>
            </a:r>
            <a:r>
              <a:rPr lang="de-DE" sz="4000" dirty="0">
                <a:solidFill>
                  <a:srgbClr val="000000"/>
                </a:solidFill>
                <a:latin typeface="Open Sans"/>
              </a:rPr>
              <a:t> Generation and Fine-Tuning</a:t>
            </a:r>
            <a:endParaRPr lang="de-DE" sz="4000" b="0" i="0" dirty="0">
              <a:solidFill>
                <a:srgbClr val="000000"/>
              </a:solidFill>
              <a:effectLst/>
              <a:latin typeface="Open Sans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51B02F"/>
                </a:solidFill>
                <a:uFillTx/>
                <a:latin typeface="Barlow"/>
                <a:ea typeface="DejaVu Sans"/>
              </a:rPr>
              <a:t>Robert Haase</a:t>
            </a:r>
            <a:endParaRPr lang="en-US" sz="3200" b="0" strike="noStrike" spc="-1" dirty="0">
              <a:solidFill>
                <a:srgbClr val="51B02F"/>
              </a:solidFill>
              <a:latin typeface="Calibri"/>
            </a:endParaRPr>
          </a:p>
        </p:txBody>
      </p:sp>
      <p:sp>
        <p:nvSpPr>
          <p:cNvPr id="1843" name="Rectangle 148"/>
          <p:cNvSpPr/>
          <p:nvPr/>
        </p:nvSpPr>
        <p:spPr>
          <a:xfrm>
            <a:off x="0" y="0"/>
            <a:ext cx="52524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A7CC-8508-8222-4901-F8210F06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Chain-of-</a:t>
            </a:r>
            <a:r>
              <a:rPr lang="de-DE" dirty="0" err="1"/>
              <a:t>throught</a:t>
            </a:r>
            <a:r>
              <a:rPr lang="de-DE" dirty="0"/>
              <a:t> </a:t>
            </a:r>
            <a:r>
              <a:rPr lang="de-DE" dirty="0" err="1"/>
              <a:t>prompting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64ED9-799C-AC9E-C42C-E6598052C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Demonstrating</a:t>
            </a:r>
            <a:r>
              <a:rPr lang="de-DE" dirty="0"/>
              <a:t> </a:t>
            </a:r>
            <a:r>
              <a:rPr lang="de-DE" dirty="0" err="1"/>
              <a:t>reasoning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en-US" dirty="0"/>
              <a:t>to the model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EA469-2E50-B0FE-82B0-BA99645364E2}"/>
              </a:ext>
            </a:extLst>
          </p:cNvPr>
          <p:cNvSpPr txBox="1"/>
          <p:nvPr/>
        </p:nvSpPr>
        <p:spPr>
          <a:xfrm>
            <a:off x="3216717" y="6154338"/>
            <a:ext cx="467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Cropped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Wei et al 2022, </a:t>
            </a:r>
            <a:r>
              <a:rPr lang="de-DE" dirty="0" err="1"/>
              <a:t>licensed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CC-BY 4.0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https://arxiv.org/abs/2201.11903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9B1F20-345F-DA68-5BDD-45816DC3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6503" y="5892802"/>
            <a:ext cx="1163955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7716F2-3EAA-6962-3605-0F68D9EE8D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49993" b="14243"/>
          <a:stretch/>
        </p:blipFill>
        <p:spPr>
          <a:xfrm>
            <a:off x="201170" y="1564302"/>
            <a:ext cx="4399279" cy="412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88E9F3-D766-032E-24E4-1CE1EDB88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234" y="7005098"/>
            <a:ext cx="4914900" cy="6800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62FD43-4914-D2D0-D029-F36EF6FF80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6904"/>
          <a:stretch/>
        </p:blipFill>
        <p:spPr>
          <a:xfrm>
            <a:off x="8872144" y="2185693"/>
            <a:ext cx="3319856" cy="38436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8CB557-841D-9F3D-4C36-E445ADC1F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896" y="8095570"/>
            <a:ext cx="4295775" cy="2085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843A1-A983-2BAE-7C49-0644FB1941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66" r="1919" b="14243"/>
          <a:stretch/>
        </p:blipFill>
        <p:spPr>
          <a:xfrm>
            <a:off x="4728033" y="1564302"/>
            <a:ext cx="4259215" cy="4122964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911023C-48E3-6D79-2048-07BE43682ECD}"/>
              </a:ext>
            </a:extLst>
          </p:cNvPr>
          <p:cNvSpPr/>
          <p:nvPr/>
        </p:nvSpPr>
        <p:spPr>
          <a:xfrm>
            <a:off x="9221345" y="526497"/>
            <a:ext cx="2513455" cy="1021377"/>
          </a:xfrm>
          <a:prstGeom prst="wedgeRectCallout">
            <a:avLst>
              <a:gd name="adj1" fmla="val -49897"/>
              <a:gd name="adj2" fmla="val 83106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„</a:t>
            </a:r>
            <a:r>
              <a:rPr lang="de-DE" sz="2800" dirty="0" err="1">
                <a:solidFill>
                  <a:schemeClr val="tx1"/>
                </a:solidFill>
              </a:rPr>
              <a:t>Let‘s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think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this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step-by-step</a:t>
            </a:r>
            <a:r>
              <a:rPr lang="de-DE" sz="2800" dirty="0">
                <a:solidFill>
                  <a:schemeClr val="tx1"/>
                </a:solidFill>
              </a:rPr>
              <a:t>.“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5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01368-AF99-578C-2EB6-FEE975E6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Chain-of-</a:t>
            </a:r>
            <a:r>
              <a:rPr lang="de-DE" dirty="0" err="1"/>
              <a:t>throught</a:t>
            </a:r>
            <a:r>
              <a:rPr lang="de-DE" dirty="0"/>
              <a:t> </a:t>
            </a:r>
            <a:r>
              <a:rPr lang="de-DE" dirty="0" err="1"/>
              <a:t>prompting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4162-9925-0110-67FB-6C3DBB9C5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ChatGPT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72236-FBA9-40A4-3166-74B8195D2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933"/>
          <a:stretch/>
        </p:blipFill>
        <p:spPr>
          <a:xfrm>
            <a:off x="47846" y="1763486"/>
            <a:ext cx="7796021" cy="669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57CF1C-F389-D489-FE4D-E22318661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67"/>
          <a:stretch/>
        </p:blipFill>
        <p:spPr>
          <a:xfrm>
            <a:off x="8248542" y="2563584"/>
            <a:ext cx="3664058" cy="3331030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8F6663B-0B99-4A90-CAF7-1404AFBE0A29}"/>
              </a:ext>
            </a:extLst>
          </p:cNvPr>
          <p:cNvSpPr/>
          <p:nvPr/>
        </p:nvSpPr>
        <p:spPr>
          <a:xfrm>
            <a:off x="8039100" y="533400"/>
            <a:ext cx="3251200" cy="1447800"/>
          </a:xfrm>
          <a:prstGeom prst="wedgeRectCallout">
            <a:avLst>
              <a:gd name="adj1" fmla="val -64010"/>
              <a:gd name="adj2" fmla="val 81004"/>
            </a:avLst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„</a:t>
            </a:r>
            <a:r>
              <a:rPr lang="de-DE" sz="2400" dirty="0" err="1">
                <a:solidFill>
                  <a:schemeClr val="tx1"/>
                </a:solidFill>
              </a:rPr>
              <a:t>Let‘s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think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this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step-by-step</a:t>
            </a:r>
            <a:r>
              <a:rPr lang="de-DE" sz="2400" dirty="0">
                <a:solidFill>
                  <a:schemeClr val="tx1"/>
                </a:solidFill>
              </a:rPr>
              <a:t>“ </a:t>
            </a:r>
            <a:r>
              <a:rPr lang="de-DE" sz="2400" dirty="0" err="1">
                <a:solidFill>
                  <a:schemeClr val="tx1"/>
                </a:solidFill>
              </a:rPr>
              <a:t>seems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part</a:t>
            </a:r>
            <a:r>
              <a:rPr lang="de-DE" sz="2400" dirty="0">
                <a:solidFill>
                  <a:schemeClr val="tx1"/>
                </a:solidFill>
              </a:rPr>
              <a:t> of </a:t>
            </a:r>
            <a:r>
              <a:rPr lang="de-DE" sz="2400" dirty="0" err="1">
                <a:solidFill>
                  <a:schemeClr val="tx1"/>
                </a:solidFill>
              </a:rPr>
              <a:t>the</a:t>
            </a:r>
            <a:r>
              <a:rPr lang="de-DE" sz="2400" dirty="0">
                <a:solidFill>
                  <a:schemeClr val="tx1"/>
                </a:solidFill>
              </a:rPr>
              <a:t> system-prompt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C5148-E23D-477E-90B8-9909A59DA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0" b="64418"/>
          <a:stretch/>
        </p:blipFill>
        <p:spPr>
          <a:xfrm>
            <a:off x="45448" y="2432956"/>
            <a:ext cx="7796021" cy="32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3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E10-7C27-D24A-E8D6-541BD595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Chain-of-Knowledge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FE6BD-FE7A-FE88-6F3E-3712800FC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4292"/>
            <a:ext cx="11455400" cy="4929416"/>
          </a:xfrm>
        </p:spPr>
        <p:txBody>
          <a:bodyPr/>
          <a:lstStyle/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knowlege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chain</a:t>
            </a:r>
            <a:r>
              <a:rPr lang="de-DE" dirty="0"/>
              <a:t> of </a:t>
            </a:r>
            <a:r>
              <a:rPr lang="de-DE" dirty="0" err="1"/>
              <a:t>thoughts</a:t>
            </a:r>
            <a:r>
              <a:rPr lang="de-DE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AA398-08D6-DF96-68FE-CDF6A8DA3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647" b="15319"/>
          <a:stretch/>
        </p:blipFill>
        <p:spPr>
          <a:xfrm>
            <a:off x="819150" y="1579072"/>
            <a:ext cx="2733675" cy="4432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8E9B5A-16A7-4ED7-32F0-FD9C74D2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017" y="754286"/>
            <a:ext cx="10981215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4A626B-CFEB-7EFA-2B65-CB78B4D8E557}"/>
              </a:ext>
            </a:extLst>
          </p:cNvPr>
          <p:cNvSpPr txBox="1">
            <a:spLocks/>
          </p:cNvSpPr>
          <p:nvPr/>
        </p:nvSpPr>
        <p:spPr>
          <a:xfrm>
            <a:off x="3903662" y="6130861"/>
            <a:ext cx="4427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Cropped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Yu et al 2023, </a:t>
            </a:r>
            <a:r>
              <a:rPr lang="de-DE" dirty="0" err="1"/>
              <a:t>licensed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CC-BY-SA 4.0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https://arxiv.org/abs/2306.06427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13C1E-02B0-239D-28C5-07BDAC5D4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43" r="44246" b="15319"/>
          <a:stretch/>
        </p:blipFill>
        <p:spPr>
          <a:xfrm>
            <a:off x="3503612" y="1579072"/>
            <a:ext cx="2819400" cy="4432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8B149-91C6-C97C-04F1-715F686D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55" r="390" b="15319"/>
          <a:stretch/>
        </p:blipFill>
        <p:spPr>
          <a:xfrm>
            <a:off x="6323012" y="1579072"/>
            <a:ext cx="4352925" cy="4432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D123A-561D-0334-896E-03C90D910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207" y="1263487"/>
            <a:ext cx="8847098" cy="50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310C-812C-5B64-BCC8-8EE4BE0C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Take a </a:t>
            </a:r>
            <a:r>
              <a:rPr lang="de-DE" dirty="0" err="1"/>
              <a:t>step</a:t>
            </a:r>
            <a:r>
              <a:rPr lang="de-DE" dirty="0"/>
              <a:t> back </a:t>
            </a:r>
            <a:r>
              <a:rPr lang="de-DE" dirty="0" err="1"/>
              <a:t>prompting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DB0E-AA41-7786-FC28-81CF7EB44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A20C8-635D-07FA-BDB5-86ACC425FAB6}"/>
              </a:ext>
            </a:extLst>
          </p:cNvPr>
          <p:cNvSpPr txBox="1"/>
          <p:nvPr/>
        </p:nvSpPr>
        <p:spPr>
          <a:xfrm>
            <a:off x="3597275" y="6145768"/>
            <a:ext cx="5470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Cropped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Zheng et al 2024, </a:t>
            </a:r>
            <a:r>
              <a:rPr lang="de-DE" dirty="0" err="1"/>
              <a:t>licensed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CC-BY 4.0</a:t>
            </a:r>
            <a:r>
              <a:rPr lang="de-DE" dirty="0"/>
              <a:t> </a:t>
            </a:r>
            <a:r>
              <a:rPr lang="en-US" dirty="0">
                <a:hlinkClick r:id="rId3"/>
              </a:rPr>
              <a:t>https://arxiv.org/abs/2310.06117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250B8-0079-1040-683B-A558102A4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107" y="7641081"/>
            <a:ext cx="12192000" cy="5825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CCD6C-7B58-C121-A740-ADC68B0A6A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598" b="25021"/>
          <a:stretch/>
        </p:blipFill>
        <p:spPr>
          <a:xfrm>
            <a:off x="259590" y="1762067"/>
            <a:ext cx="11672819" cy="3333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58FD5D-E293-BF96-165E-C1CCB8617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048" y="3125258"/>
            <a:ext cx="64008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CAAD-1F11-1312-3DB3-5070899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Self-</a:t>
            </a:r>
            <a:r>
              <a:rPr lang="de-DE" dirty="0" err="1"/>
              <a:t>consistency</a:t>
            </a:r>
            <a:r>
              <a:rPr lang="de-DE" dirty="0"/>
              <a:t> </a:t>
            </a:r>
            <a:r>
              <a:rPr lang="de-DE" dirty="0" err="1"/>
              <a:t>prompting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76B2-E3FA-EB20-0068-62DF11EB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>
            <a:normAutofit fontScale="92500"/>
          </a:bodyPr>
          <a:lstStyle/>
          <a:p>
            <a:r>
              <a:rPr lang="de-DE" dirty="0" err="1"/>
              <a:t>Prompting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least </a:t>
            </a:r>
            <a:r>
              <a:rPr lang="de-DE" dirty="0" err="1"/>
              <a:t>conflicting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75FB8-B8BF-160D-5D0B-0928F8C3A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042728"/>
            <a:ext cx="4314825" cy="2085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81885-FB99-B2E4-CA22-91D33127F9E5}"/>
              </a:ext>
            </a:extLst>
          </p:cNvPr>
          <p:cNvSpPr txBox="1"/>
          <p:nvPr/>
        </p:nvSpPr>
        <p:spPr>
          <a:xfrm>
            <a:off x="2989942" y="6135467"/>
            <a:ext cx="513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Cropped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Zhang et al 2022, </a:t>
            </a:r>
            <a:r>
              <a:rPr lang="de-DE" dirty="0" err="1"/>
              <a:t>licensed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CC-BY 4.0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https://arxiv.org/abs/2203.11171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FA36E4-36A8-CD50-F50B-E7A423043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6507" y="2296204"/>
            <a:ext cx="5143500" cy="4667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40BF59-4B28-7FC5-982B-D5D26951A8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979"/>
          <a:stretch/>
        </p:blipFill>
        <p:spPr>
          <a:xfrm>
            <a:off x="422274" y="1431119"/>
            <a:ext cx="9915525" cy="1185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BEE08-8278-B3E2-1E72-2CF08D7CC4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021"/>
          <a:stretch/>
        </p:blipFill>
        <p:spPr>
          <a:xfrm>
            <a:off x="422273" y="2616201"/>
            <a:ext cx="9915525" cy="33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16BA-AA77-425E-AF99-C91CB8FC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Reflection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D53-C9BF-0C68-78B0-FD84C833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Iterating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/</a:t>
            </a:r>
            <a:r>
              <a:rPr lang="de-DE" dirty="0" err="1"/>
              <a:t>solutions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4BCD0-0972-FD8E-0FC1-7F0563BE6136}"/>
              </a:ext>
            </a:extLst>
          </p:cNvPr>
          <p:cNvSpPr txBox="1">
            <a:spLocks/>
          </p:cNvSpPr>
          <p:nvPr/>
        </p:nvSpPr>
        <p:spPr>
          <a:xfrm>
            <a:off x="3650570" y="6127474"/>
            <a:ext cx="4427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Cropped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Shinn</a:t>
            </a:r>
            <a:r>
              <a:rPr lang="de-DE" dirty="0"/>
              <a:t> et al 2023, </a:t>
            </a:r>
            <a:r>
              <a:rPr lang="de-DE" dirty="0" err="1"/>
              <a:t>licensed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CC-BY 4.0</a:t>
            </a:r>
            <a:r>
              <a:rPr lang="de-DE" dirty="0"/>
              <a:t> </a:t>
            </a:r>
            <a:r>
              <a:rPr lang="en-US" dirty="0">
                <a:hlinkClick r:id="rId3"/>
              </a:rPr>
              <a:t>https://arxiv.org/abs/2303.11366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535D-EC58-424D-E824-58FA88EE0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7273925"/>
            <a:ext cx="4267200" cy="2924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485B-DA2D-8B64-F7E0-F7C8A8A6FA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85" r="30506" b="55107"/>
          <a:stretch/>
        </p:blipFill>
        <p:spPr>
          <a:xfrm>
            <a:off x="7138142" y="1366374"/>
            <a:ext cx="3683000" cy="2062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931916-C40A-45E1-B79C-C6506BC6B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94648"/>
            <a:ext cx="4852884" cy="4215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2D1B43-616F-11E0-B767-480DDB5110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0692"/>
          <a:stretch/>
        </p:blipFill>
        <p:spPr>
          <a:xfrm>
            <a:off x="5850907" y="1416209"/>
            <a:ext cx="1134835" cy="4594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044C7F-F036-D5C9-EC1F-C326BFFEF4EF}"/>
              </a:ext>
            </a:extLst>
          </p:cNvPr>
          <p:cNvSpPr/>
          <p:nvPr/>
        </p:nvSpPr>
        <p:spPr>
          <a:xfrm>
            <a:off x="2057400" y="2476500"/>
            <a:ext cx="2857500" cy="838200"/>
          </a:xfrm>
          <a:prstGeom prst="rect">
            <a:avLst/>
          </a:prstGeom>
          <a:solidFill>
            <a:srgbClr val="F7F7F7">
              <a:alpha val="84000"/>
            </a:srgbClr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C53EF8-ACA4-3DA5-A3C5-B9DDD5A6046B}"/>
              </a:ext>
            </a:extLst>
          </p:cNvPr>
          <p:cNvSpPr/>
          <p:nvPr/>
        </p:nvSpPr>
        <p:spPr>
          <a:xfrm>
            <a:off x="3006839" y="3270251"/>
            <a:ext cx="1806461" cy="726301"/>
          </a:xfrm>
          <a:prstGeom prst="rect">
            <a:avLst/>
          </a:prstGeom>
          <a:solidFill>
            <a:srgbClr val="F7F7F7">
              <a:alpha val="84000"/>
            </a:srgbClr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189522-B4B7-594C-9B06-D509E95B4496}"/>
              </a:ext>
            </a:extLst>
          </p:cNvPr>
          <p:cNvSpPr/>
          <p:nvPr/>
        </p:nvSpPr>
        <p:spPr>
          <a:xfrm>
            <a:off x="869617" y="2359164"/>
            <a:ext cx="1365583" cy="415172"/>
          </a:xfrm>
          <a:prstGeom prst="rect">
            <a:avLst/>
          </a:prstGeom>
          <a:solidFill>
            <a:srgbClr val="F7F7F7">
              <a:alpha val="84000"/>
            </a:srgbClr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9B2AFF-F153-9C77-FB1E-0228969C9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85" t="44816" r="30506" b="43575"/>
          <a:stretch/>
        </p:blipFill>
        <p:spPr>
          <a:xfrm>
            <a:off x="7138142" y="3503137"/>
            <a:ext cx="3683000" cy="5333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C166AE-91B6-C5FD-4FF1-1D6C6B65BE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85" t="56484" r="30506" b="950"/>
          <a:stretch/>
        </p:blipFill>
        <p:spPr>
          <a:xfrm>
            <a:off x="7138142" y="4110673"/>
            <a:ext cx="36830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7E8E-B4A3-C76C-8F77-B2DD8BFA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Reflection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23E6-B33C-0106-F722-2B4BE873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954314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: Generate a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ACF930-EF00-CC84-1C39-1D37E094D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639886"/>
            <a:ext cx="6746875" cy="25104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48735C-17A9-9EB1-2994-965FD130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4151204"/>
            <a:ext cx="4705350" cy="179070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D4AA38-AA77-789C-FFC6-427EA313D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1" y="2696059"/>
            <a:ext cx="5422106" cy="3223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39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7E8E-B4A3-C76C-8F77-B2DD8BFA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Reflection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23E6-B33C-0106-F722-2B4BE873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954314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: Generate a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100DC8-94F3-029A-6549-B04DC9A8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598612"/>
            <a:ext cx="5527248" cy="3341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9CFD4E-8752-DEB6-8EBD-C3429A0DA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08" y="3860800"/>
            <a:ext cx="6790692" cy="204538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5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E14365-7632-275F-CA5F-63851E046D36}"/>
              </a:ext>
            </a:extLst>
          </p:cNvPr>
          <p:cNvSpPr/>
          <p:nvPr/>
        </p:nvSpPr>
        <p:spPr>
          <a:xfrm>
            <a:off x="508000" y="1930400"/>
            <a:ext cx="1460500" cy="35052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Query </a:t>
            </a:r>
            <a:r>
              <a:rPr lang="de-DE" dirty="0" err="1">
                <a:solidFill>
                  <a:schemeClr val="tx1"/>
                </a:solidFill>
              </a:rPr>
              <a:t>encoder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39D1E9B-8D5C-2992-7DBD-17FEDCCD6CA5}"/>
              </a:ext>
            </a:extLst>
          </p:cNvPr>
          <p:cNvSpPr/>
          <p:nvPr/>
        </p:nvSpPr>
        <p:spPr>
          <a:xfrm>
            <a:off x="3175000" y="1930400"/>
            <a:ext cx="2368550" cy="35052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Document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index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28FFD-D5E4-40F9-1E78-E3C6AB54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Retrieval Augmented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7250-77E1-75B2-ED57-C4E1369AD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r>
              <a:rPr lang="de-DE" dirty="0" err="1"/>
              <a:t>Enriching</a:t>
            </a:r>
            <a:r>
              <a:rPr lang="de-DE" dirty="0"/>
              <a:t> a prompt </a:t>
            </a:r>
            <a:r>
              <a:rPr lang="de-DE" dirty="0" err="1"/>
              <a:t>with</a:t>
            </a:r>
            <a:r>
              <a:rPr lang="de-DE" dirty="0"/>
              <a:t> relevant </a:t>
            </a:r>
            <a:r>
              <a:rPr lang="de-DE" dirty="0" err="1"/>
              <a:t>context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335973-177B-1CF8-D11E-4E4A8A006FE2}"/>
              </a:ext>
            </a:extLst>
          </p:cNvPr>
          <p:cNvSpPr/>
          <p:nvPr/>
        </p:nvSpPr>
        <p:spPr>
          <a:xfrm>
            <a:off x="3924300" y="2400300"/>
            <a:ext cx="1435100" cy="14859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Document</a:t>
            </a:r>
            <a:r>
              <a:rPr lang="de-DE" dirty="0"/>
              <a:t> A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B5D87-58FD-9338-AA87-D2AA8A22D63A}"/>
              </a:ext>
            </a:extLst>
          </p:cNvPr>
          <p:cNvSpPr/>
          <p:nvPr/>
        </p:nvSpPr>
        <p:spPr>
          <a:xfrm>
            <a:off x="3746500" y="2812144"/>
            <a:ext cx="1435100" cy="14859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Document</a:t>
            </a:r>
            <a:r>
              <a:rPr lang="de-DE" dirty="0"/>
              <a:t> B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4F6D3D-EC94-7684-C2CB-40CE70BC69AB}"/>
              </a:ext>
            </a:extLst>
          </p:cNvPr>
          <p:cNvSpPr/>
          <p:nvPr/>
        </p:nvSpPr>
        <p:spPr>
          <a:xfrm>
            <a:off x="3568700" y="3234872"/>
            <a:ext cx="1435100" cy="14859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Document</a:t>
            </a:r>
            <a:r>
              <a:rPr lang="de-DE" dirty="0"/>
              <a:t> C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03082-4D71-D618-2DE4-E76F8904AB44}"/>
              </a:ext>
            </a:extLst>
          </p:cNvPr>
          <p:cNvSpPr/>
          <p:nvPr/>
        </p:nvSpPr>
        <p:spPr>
          <a:xfrm>
            <a:off x="3390900" y="3614519"/>
            <a:ext cx="1435100" cy="1485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Document</a:t>
            </a:r>
            <a:r>
              <a:rPr lang="de-DE" dirty="0"/>
              <a:t> C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74C6D39-EAFD-ACD9-D8A5-224E9906FA63}"/>
              </a:ext>
            </a:extLst>
          </p:cNvPr>
          <p:cNvSpPr/>
          <p:nvPr/>
        </p:nvSpPr>
        <p:spPr>
          <a:xfrm>
            <a:off x="6515100" y="1930400"/>
            <a:ext cx="1943100" cy="35052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Generator </a:t>
            </a:r>
            <a:br>
              <a:rPr lang="de-DE" dirty="0">
                <a:solidFill>
                  <a:schemeClr val="tx1"/>
                </a:solidFill>
              </a:rPr>
            </a:b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6E6AD0A-15A4-B24B-E69C-809F18EE6B10}"/>
              </a:ext>
            </a:extLst>
          </p:cNvPr>
          <p:cNvCxnSpPr>
            <a:cxnSpLocks/>
            <a:stCxn id="64" idx="2"/>
            <a:endCxn id="15" idx="2"/>
          </p:cNvCxnSpPr>
          <p:nvPr/>
        </p:nvCxnSpPr>
        <p:spPr>
          <a:xfrm rot="16200000" flipH="1">
            <a:off x="3803197" y="1752147"/>
            <a:ext cx="1137556" cy="6229350"/>
          </a:xfrm>
          <a:prstGeom prst="bentConnector3">
            <a:avLst>
              <a:gd name="adj1" fmla="val 12009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BDE2591-2941-F697-DD3A-9FCC4CFE4CFD}"/>
              </a:ext>
            </a:extLst>
          </p:cNvPr>
          <p:cNvCxnSpPr>
            <a:cxnSpLocks/>
          </p:cNvCxnSpPr>
          <p:nvPr/>
        </p:nvCxnSpPr>
        <p:spPr>
          <a:xfrm flipV="1">
            <a:off x="1289050" y="2641600"/>
            <a:ext cx="2635250" cy="913494"/>
          </a:xfrm>
          <a:prstGeom prst="bentConnector3">
            <a:avLst>
              <a:gd name="adj1" fmla="val 673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8B192A1-9949-4836-D68B-7885206C3C02}"/>
              </a:ext>
            </a:extLst>
          </p:cNvPr>
          <p:cNvCxnSpPr>
            <a:cxnSpLocks/>
          </p:cNvCxnSpPr>
          <p:nvPr/>
        </p:nvCxnSpPr>
        <p:spPr>
          <a:xfrm flipV="1">
            <a:off x="1289050" y="3008531"/>
            <a:ext cx="2486025" cy="546563"/>
          </a:xfrm>
          <a:prstGeom prst="bentConnector3">
            <a:avLst>
              <a:gd name="adj1" fmla="val 7247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72770C-0531-F9B3-E354-DB0C17C7DD4C}"/>
              </a:ext>
            </a:extLst>
          </p:cNvPr>
          <p:cNvCxnSpPr>
            <a:cxnSpLocks/>
          </p:cNvCxnSpPr>
          <p:nvPr/>
        </p:nvCxnSpPr>
        <p:spPr>
          <a:xfrm flipV="1">
            <a:off x="1765300" y="3443015"/>
            <a:ext cx="1828800" cy="112079"/>
          </a:xfrm>
          <a:prstGeom prst="bentConnector3">
            <a:avLst>
              <a:gd name="adj1" fmla="val 715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1B96F86-B628-132B-D4BF-453622D419F5}"/>
              </a:ext>
            </a:extLst>
          </p:cNvPr>
          <p:cNvCxnSpPr>
            <a:cxnSpLocks/>
          </p:cNvCxnSpPr>
          <p:nvPr/>
        </p:nvCxnSpPr>
        <p:spPr>
          <a:xfrm>
            <a:off x="1289050" y="3555094"/>
            <a:ext cx="2101850" cy="267357"/>
          </a:xfrm>
          <a:prstGeom prst="bentConnector3">
            <a:avLst>
              <a:gd name="adj1" fmla="val 8383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123308B-2F6C-1E3A-0066-2A00845810AC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181600" y="3008531"/>
            <a:ext cx="1333500" cy="67446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51F4AA0-6C5F-2C14-CD92-EAB3F5E9188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826000" y="3683000"/>
            <a:ext cx="1689100" cy="1120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C2848B4-9CF0-DA0B-189F-2B1ACE87B678}"/>
              </a:ext>
            </a:extLst>
          </p:cNvPr>
          <p:cNvSpPr/>
          <p:nvPr/>
        </p:nvSpPr>
        <p:spPr>
          <a:xfrm>
            <a:off x="6934200" y="2812144"/>
            <a:ext cx="1187450" cy="14858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Prompt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B7F164-3DAA-4759-F8E0-1F03C1DA09A3}"/>
              </a:ext>
            </a:extLst>
          </p:cNvPr>
          <p:cNvSpPr txBox="1"/>
          <p:nvPr/>
        </p:nvSpPr>
        <p:spPr>
          <a:xfrm>
            <a:off x="1997347" y="300853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MIPS</a:t>
            </a:r>
            <a:endParaRPr lang="en-US" sz="2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ABBE6B4-29DF-1CAA-1C79-C4281590A5AC}"/>
              </a:ext>
            </a:extLst>
          </p:cNvPr>
          <p:cNvSpPr/>
          <p:nvPr/>
        </p:nvSpPr>
        <p:spPr>
          <a:xfrm>
            <a:off x="730250" y="2812144"/>
            <a:ext cx="1054100" cy="1485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Query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8E005A-4431-F9C6-8A96-9F2064666D71}"/>
              </a:ext>
            </a:extLst>
          </p:cNvPr>
          <p:cNvSpPr txBox="1"/>
          <p:nvPr/>
        </p:nvSpPr>
        <p:spPr>
          <a:xfrm>
            <a:off x="8728219" y="4388057"/>
            <a:ext cx="3501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Maximum </a:t>
            </a:r>
            <a:r>
              <a:rPr lang="de-DE" sz="2800" dirty="0" err="1"/>
              <a:t>inner</a:t>
            </a:r>
            <a:r>
              <a:rPr lang="de-DE" sz="2800" dirty="0"/>
              <a:t> </a:t>
            </a:r>
            <a:r>
              <a:rPr lang="de-DE" sz="2800" dirty="0" err="1"/>
              <a:t>product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r>
              <a:rPr lang="de-DE" sz="2800" dirty="0"/>
              <a:t> (MIPS)</a:t>
            </a:r>
            <a:endParaRPr lang="en-US" sz="28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96FABAD-41A7-573D-EAC5-0C232F7E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219" y="5342164"/>
            <a:ext cx="2886075" cy="5524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05E7A9A-CBF2-2E32-9C14-86C50C34D558}"/>
              </a:ext>
            </a:extLst>
          </p:cNvPr>
          <p:cNvSpPr txBox="1"/>
          <p:nvPr/>
        </p:nvSpPr>
        <p:spPr>
          <a:xfrm>
            <a:off x="1566756" y="42262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5146E6C-95F4-3F0F-CB22-7C7F3854F11C}"/>
              </a:ext>
            </a:extLst>
          </p:cNvPr>
          <p:cNvSpPr txBox="1"/>
          <p:nvPr/>
        </p:nvSpPr>
        <p:spPr>
          <a:xfrm>
            <a:off x="4586181" y="503739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</a:t>
            </a:r>
            <a:r>
              <a:rPr lang="de-DE" baseline="-25000" dirty="0"/>
              <a:t>1</a:t>
            </a:r>
            <a:endParaRPr lang="en-US" baseline="-25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EDB6CC-CFD0-0A7B-15ED-74B8859BDFE4}"/>
              </a:ext>
            </a:extLst>
          </p:cNvPr>
          <p:cNvSpPr txBox="1"/>
          <p:nvPr/>
        </p:nvSpPr>
        <p:spPr>
          <a:xfrm>
            <a:off x="4810269" y="462835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</a:t>
            </a:r>
            <a:r>
              <a:rPr lang="de-DE" baseline="-25000" dirty="0"/>
              <a:t>2</a:t>
            </a:r>
            <a:endParaRPr lang="en-US" baseline="-25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9203381-E854-115A-460D-B44461F8A417}"/>
              </a:ext>
            </a:extLst>
          </p:cNvPr>
          <p:cNvSpPr txBox="1"/>
          <p:nvPr/>
        </p:nvSpPr>
        <p:spPr>
          <a:xfrm>
            <a:off x="4990775" y="421650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</a:t>
            </a:r>
            <a:r>
              <a:rPr lang="de-DE" baseline="-25000" dirty="0"/>
              <a:t>3</a:t>
            </a:r>
            <a:endParaRPr lang="en-US" baseline="-25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BA5FE9-D86D-B5CD-D632-8AEA64C76FFC}"/>
              </a:ext>
            </a:extLst>
          </p:cNvPr>
          <p:cNvSpPr txBox="1"/>
          <p:nvPr/>
        </p:nvSpPr>
        <p:spPr>
          <a:xfrm>
            <a:off x="5153025" y="378493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</a:t>
            </a:r>
            <a:r>
              <a:rPr lang="de-DE" baseline="-25000" dirty="0"/>
              <a:t>4</a:t>
            </a:r>
            <a:endParaRPr lang="en-US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1902B-6F0E-98C1-BBE5-F6873E6E98BF}"/>
              </a:ext>
            </a:extLst>
          </p:cNvPr>
          <p:cNvSpPr txBox="1"/>
          <p:nvPr/>
        </p:nvSpPr>
        <p:spPr>
          <a:xfrm>
            <a:off x="3975100" y="60833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Read </a:t>
            </a:r>
            <a:r>
              <a:rPr lang="de-DE" dirty="0" err="1"/>
              <a:t>more</a:t>
            </a:r>
            <a:r>
              <a:rPr lang="de-DE" dirty="0"/>
              <a:t>: Lewis et al 2020</a:t>
            </a:r>
          </a:p>
          <a:p>
            <a:r>
              <a:rPr lang="en-US" dirty="0">
                <a:hlinkClick r:id="rId3"/>
              </a:rPr>
              <a:t>https://arxiv.org/abs/2005.11401</a:t>
            </a:r>
            <a:r>
              <a:rPr lang="de-DE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2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4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CC58-DF6D-6CC0-BF24-A6632F82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Quiz: </a:t>
            </a:r>
            <a:r>
              <a:rPr lang="en-US" dirty="0"/>
              <a:t>Retrieval Augmented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7DCB0-FDCA-5EC7-8FAF-4E4A1CA8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inner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and not </a:t>
            </a:r>
            <a:r>
              <a:rPr lang="de-DE" dirty="0" err="1"/>
              <a:t>Euclidean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6D9FE-AB96-F554-4F2D-2B3F3E3C54AF}"/>
              </a:ext>
            </a:extLst>
          </p:cNvPr>
          <p:cNvSpPr txBox="1"/>
          <p:nvPr/>
        </p:nvSpPr>
        <p:spPr>
          <a:xfrm>
            <a:off x="344373" y="3998634"/>
            <a:ext cx="490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Maximum </a:t>
            </a:r>
            <a:r>
              <a:rPr lang="de-DE" sz="2800" dirty="0" err="1"/>
              <a:t>inner</a:t>
            </a:r>
            <a:r>
              <a:rPr lang="de-DE" sz="2800" dirty="0"/>
              <a:t> </a:t>
            </a:r>
            <a:r>
              <a:rPr lang="de-DE" sz="2800" dirty="0" err="1"/>
              <a:t>product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C758F-A1AC-05FE-1D72-F13FECFAB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2805522"/>
            <a:ext cx="5807075" cy="1084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C0F10-60DE-D9AD-5253-73438B2E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59" y="2916912"/>
            <a:ext cx="4500110" cy="861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448258-0F8E-60A5-4FDB-FFCF6D1CB984}"/>
              </a:ext>
            </a:extLst>
          </p:cNvPr>
          <p:cNvSpPr txBox="1"/>
          <p:nvPr/>
        </p:nvSpPr>
        <p:spPr>
          <a:xfrm>
            <a:off x="6956764" y="3998634"/>
            <a:ext cx="379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Nearest</a:t>
            </a:r>
            <a:r>
              <a:rPr lang="de-DE" sz="2800" dirty="0"/>
              <a:t> </a:t>
            </a:r>
            <a:r>
              <a:rPr lang="de-DE" sz="2800" dirty="0" err="1"/>
              <a:t>neighbor</a:t>
            </a:r>
            <a:r>
              <a:rPr lang="de-DE" sz="2800" dirty="0"/>
              <a:t> </a:t>
            </a:r>
            <a:r>
              <a:rPr lang="de-DE" sz="2800" dirty="0" err="1"/>
              <a:t>search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15395-840A-197E-ECF9-C86C490A6CE8}"/>
              </a:ext>
            </a:extLst>
          </p:cNvPr>
          <p:cNvSpPr txBox="1"/>
          <p:nvPr/>
        </p:nvSpPr>
        <p:spPr>
          <a:xfrm>
            <a:off x="3975100" y="60833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Lewis et al 2020</a:t>
            </a:r>
          </a:p>
          <a:p>
            <a:r>
              <a:rPr lang="en-US" dirty="0">
                <a:hlinkClick r:id="rId4"/>
              </a:rPr>
              <a:t>https://arxiv.org/abs/2005.11401</a:t>
            </a:r>
            <a:r>
              <a:rPr lang="de-DE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7A28-3241-46CE-0249-40F84D44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Quiz: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4039-FE0A-AA30-9CD0-7E0FE66D5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4"/>
            <a:ext cx="4470157" cy="1825885"/>
          </a:xfrm>
        </p:spPr>
        <p:txBody>
          <a:bodyPr>
            <a:normAutofit/>
          </a:bodyPr>
          <a:lstStyle/>
          <a:p>
            <a:r>
              <a:rPr lang="en-US" sz="3600" dirty="0"/>
              <a:t>The V in attention mechanisms stand for…?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428A9-20FF-1488-504B-3E67EE80894E}"/>
              </a:ext>
            </a:extLst>
          </p:cNvPr>
          <p:cNvSpPr/>
          <p:nvPr/>
        </p:nvSpPr>
        <p:spPr>
          <a:xfrm>
            <a:off x="-15356" y="3009899"/>
            <a:ext cx="3070176" cy="1735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The word we are determining attention from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C9856F-D42C-6C1F-5340-5DD85D86F41B}"/>
              </a:ext>
            </a:extLst>
          </p:cNvPr>
          <p:cNvSpPr/>
          <p:nvPr/>
        </p:nvSpPr>
        <p:spPr>
          <a:xfrm>
            <a:off x="2962275" y="3009899"/>
            <a:ext cx="2832170" cy="1735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The word we are determining attention 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9E27E8-75D0-247B-AAD7-C272D3477BCD}"/>
              </a:ext>
            </a:extLst>
          </p:cNvPr>
          <p:cNvSpPr/>
          <p:nvPr/>
        </p:nvSpPr>
        <p:spPr>
          <a:xfrm>
            <a:off x="5924114" y="3009900"/>
            <a:ext cx="2832170" cy="1735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The relevance between the two 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A19C06-A453-1437-CB59-0A6D6932F31E}"/>
              </a:ext>
            </a:extLst>
          </p:cNvPr>
          <p:cNvSpPr/>
          <p:nvPr/>
        </p:nvSpPr>
        <p:spPr>
          <a:xfrm>
            <a:off x="8771914" y="3009900"/>
            <a:ext cx="3416178" cy="1735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The </a:t>
            </a:r>
            <a:r>
              <a:rPr lang="de-DE" sz="3200" dirty="0" err="1">
                <a:solidFill>
                  <a:schemeClr val="tx1"/>
                </a:solidFill>
              </a:rPr>
              <a:t>variance</a:t>
            </a:r>
            <a:r>
              <a:rPr lang="de-DE" sz="3200" dirty="0">
                <a:solidFill>
                  <a:schemeClr val="tx1"/>
                </a:solidFill>
              </a:rPr>
              <a:t> of </a:t>
            </a:r>
            <a:r>
              <a:rPr lang="de-DE" sz="3200" dirty="0" err="1">
                <a:solidFill>
                  <a:schemeClr val="tx1"/>
                </a:solidFill>
              </a:rPr>
              <a:t>attention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between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the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two</a:t>
            </a:r>
            <a:r>
              <a:rPr lang="de-DE" sz="3200" dirty="0">
                <a:solidFill>
                  <a:schemeClr val="tx1"/>
                </a:solidFill>
              </a:rPr>
              <a:t> </a:t>
            </a:r>
            <a:r>
              <a:rPr lang="de-DE" sz="3200" dirty="0" err="1">
                <a:solidFill>
                  <a:schemeClr val="tx1"/>
                </a:solidFill>
              </a:rPr>
              <a:t>words</a:t>
            </a:r>
            <a:endParaRPr lang="LID4096" sz="3200" dirty="0">
              <a:solidFill>
                <a:schemeClr val="tx1"/>
              </a:solidFill>
            </a:endParaRPr>
          </a:p>
        </p:txBody>
      </p:sp>
      <p:pic>
        <p:nvPicPr>
          <p:cNvPr id="12" name="Imagem 27">
            <a:extLst>
              <a:ext uri="{FF2B5EF4-FFF2-40B4-BE49-F238E27FC236}">
                <a16:creationId xmlns:a16="http://schemas.microsoft.com/office/drawing/2014/main" id="{3624D779-212C-7996-2A8F-F8A3CC8CC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84" y="4610094"/>
            <a:ext cx="1479108" cy="1479108"/>
          </a:xfrm>
          <a:prstGeom prst="rect">
            <a:avLst/>
          </a:prstGeom>
        </p:spPr>
      </p:pic>
      <p:pic>
        <p:nvPicPr>
          <p:cNvPr id="13" name="Imagem 28">
            <a:extLst>
              <a:ext uri="{FF2B5EF4-FFF2-40B4-BE49-F238E27FC236}">
                <a16:creationId xmlns:a16="http://schemas.microsoft.com/office/drawing/2014/main" id="{3DD23337-A97D-8EB6-9F23-14B7ABA40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14" y="4587052"/>
            <a:ext cx="1479108" cy="1479108"/>
          </a:xfrm>
          <a:prstGeom prst="rect">
            <a:avLst/>
          </a:prstGeom>
        </p:spPr>
      </p:pic>
      <p:pic>
        <p:nvPicPr>
          <p:cNvPr id="14" name="Imagem 30">
            <a:extLst>
              <a:ext uri="{FF2B5EF4-FFF2-40B4-BE49-F238E27FC236}">
                <a16:creationId xmlns:a16="http://schemas.microsoft.com/office/drawing/2014/main" id="{B8CE56EE-D069-84A1-B7F7-E2B5300C99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2" y="4587052"/>
            <a:ext cx="1479108" cy="1479108"/>
          </a:xfrm>
          <a:prstGeom prst="rect">
            <a:avLst/>
          </a:prstGeom>
        </p:spPr>
      </p:pic>
      <p:pic>
        <p:nvPicPr>
          <p:cNvPr id="15" name="Imagem 29">
            <a:extLst>
              <a:ext uri="{FF2B5EF4-FFF2-40B4-BE49-F238E27FC236}">
                <a16:creationId xmlns:a16="http://schemas.microsoft.com/office/drawing/2014/main" id="{4D42BDBE-61BE-89F3-5B1E-C82F8CD1C9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45" y="4606049"/>
            <a:ext cx="1479108" cy="1479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4EE5FA-F627-6D53-F9D3-82174F88A2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813" b="13256"/>
          <a:stretch/>
        </p:blipFill>
        <p:spPr>
          <a:xfrm>
            <a:off x="6190708" y="295275"/>
            <a:ext cx="2061780" cy="24574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D0CA38-91D7-7789-220D-E38B8557E7B1}"/>
              </a:ext>
            </a:extLst>
          </p:cNvPr>
          <p:cNvSpPr/>
          <p:nvPr/>
        </p:nvSpPr>
        <p:spPr>
          <a:xfrm>
            <a:off x="7479934" y="2517409"/>
            <a:ext cx="311516" cy="33082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91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06CE7-4F27-FE27-BBCD-75B5B495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Retrieval </a:t>
            </a:r>
            <a:r>
              <a:rPr lang="de-DE" dirty="0" err="1"/>
              <a:t>Augmented</a:t>
            </a:r>
            <a:r>
              <a:rPr lang="de-DE" dirty="0"/>
              <a:t>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ADF08-3D22-FCF7-90C4-4258A6331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r>
              <a:rPr lang="de-DE" dirty="0" err="1"/>
              <a:t>Embeddings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9A471-C46A-6B24-37E3-19118838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32856"/>
            <a:ext cx="4230791" cy="2405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F35A3-15AA-0F4C-2219-230D7198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4739186"/>
            <a:ext cx="1657788" cy="1155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DDF44-944D-FA4C-A0AC-867EEA715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01" y="1269412"/>
            <a:ext cx="5753100" cy="4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354EB-5681-DFF1-4720-A7DB8C2AE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93" y="4139561"/>
            <a:ext cx="3532931" cy="5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4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13F3-EF11-0E07-2E3F-CE694259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Retrieval </a:t>
            </a: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0144-BF31-5D39-05B1-1EA7D6C0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0. </a:t>
            </a:r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(code </a:t>
            </a:r>
            <a:r>
              <a:rPr lang="de-DE" dirty="0" err="1"/>
              <a:t>snippets</a:t>
            </a:r>
            <a:r>
              <a:rPr lang="de-DE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ECA1B-703E-B0DB-04E6-51234E6E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30" y="1632856"/>
            <a:ext cx="11647770" cy="3269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A704DB-D8FF-B7EF-6866-92A52D55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30" y="5432445"/>
            <a:ext cx="3927538" cy="543813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EC71323-7910-C959-EEDB-AE54A4E877E9}"/>
              </a:ext>
            </a:extLst>
          </p:cNvPr>
          <p:cNvSpPr/>
          <p:nvPr/>
        </p:nvSpPr>
        <p:spPr>
          <a:xfrm>
            <a:off x="4699000" y="4951657"/>
            <a:ext cx="3200400" cy="942957"/>
          </a:xfrm>
          <a:prstGeom prst="wedgeRectCallout">
            <a:avLst>
              <a:gd name="adj1" fmla="val -56489"/>
              <a:gd name="adj2" fmla="val 95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Ideally</a:t>
            </a:r>
            <a:r>
              <a:rPr lang="de-DE" sz="2800" dirty="0"/>
              <a:t> </a:t>
            </a:r>
            <a:r>
              <a:rPr lang="de-DE" sz="2800" dirty="0" err="1"/>
              <a:t>permanently</a:t>
            </a:r>
            <a:r>
              <a:rPr lang="de-DE" sz="2800" dirty="0"/>
              <a:t> </a:t>
            </a:r>
            <a:r>
              <a:rPr lang="de-DE" sz="2800" dirty="0" err="1"/>
              <a:t>stored</a:t>
            </a:r>
            <a:r>
              <a:rPr lang="de-DE" sz="2800" dirty="0"/>
              <a:t>!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B3-2DA9-CC68-5DCB-88E6095D7CE8}"/>
              </a:ext>
            </a:extLst>
          </p:cNvPr>
          <p:cNvSpPr txBox="1"/>
          <p:nvPr/>
        </p:nvSpPr>
        <p:spPr>
          <a:xfrm>
            <a:off x="544230" y="4458008"/>
            <a:ext cx="662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/>
              <a:t>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1043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13F3-EF11-0E07-2E3F-CE694259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Retrieval </a:t>
            </a: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0144-BF31-5D39-05B1-1EA7D6C0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1. </a:t>
            </a:r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19080-58F2-88F4-9FD6-8CD1DF1E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258319"/>
            <a:ext cx="6819900" cy="1170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3FF3D-9A77-7BAD-B191-17766447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692135"/>
            <a:ext cx="4968593" cy="49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9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13F3-EF11-0E07-2E3F-CE694259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Retrieval </a:t>
            </a: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0144-BF31-5D39-05B1-1EA7D6C0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2.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code-</a:t>
            </a:r>
            <a:r>
              <a:rPr lang="de-DE" dirty="0" err="1"/>
              <a:t>snippets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FB532B-DF14-7475-BF40-94528466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87" y="1527174"/>
            <a:ext cx="8875713" cy="4431453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A94FEEC-911B-9424-FEA1-C1FAC57A542B}"/>
              </a:ext>
            </a:extLst>
          </p:cNvPr>
          <p:cNvSpPr/>
          <p:nvPr/>
        </p:nvSpPr>
        <p:spPr>
          <a:xfrm>
            <a:off x="9702800" y="1460044"/>
            <a:ext cx="2209800" cy="1473200"/>
          </a:xfrm>
          <a:prstGeom prst="wedgeRectCallout">
            <a:avLst>
              <a:gd name="adj1" fmla="val -57615"/>
              <a:gd name="adj2" fmla="val 366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Sorted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err="1"/>
              <a:t>distance</a:t>
            </a:r>
            <a:r>
              <a:rPr lang="de-DE" sz="2800" dirty="0"/>
              <a:t> </a:t>
            </a:r>
            <a:r>
              <a:rPr lang="de-DE" sz="2800" dirty="0" err="1"/>
              <a:t>decending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531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DA07-6AB4-75CB-3142-F6D2C18D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Retrieval </a:t>
            </a: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0D90-04EC-7005-8E56-E310BD34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3. Generate prompt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44B48-EB01-0E0E-9799-E9CDD1D4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520824"/>
            <a:ext cx="7976566" cy="359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7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E16-0B5B-7E05-C5EB-8E63E50B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Retrieval </a:t>
            </a: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2324-A7B0-26DB-F1BE-B620C3712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4. </a:t>
            </a: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answer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84D7-6085-39C4-4F16-D6635402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594756"/>
            <a:ext cx="5986932" cy="3777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8EE43-90AD-B1D9-0769-6BF32F464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854641"/>
            <a:ext cx="5435600" cy="60033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2B1DEF-C059-845E-A076-B1B53EDB97C1}"/>
              </a:ext>
            </a:extLst>
          </p:cNvPr>
          <p:cNvCxnSpPr/>
          <p:nvPr/>
        </p:nvCxnSpPr>
        <p:spPr>
          <a:xfrm>
            <a:off x="1219200" y="5372100"/>
            <a:ext cx="25527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715785-350F-F807-DAA0-7C80A63AC464}"/>
              </a:ext>
            </a:extLst>
          </p:cNvPr>
          <p:cNvSpPr txBox="1"/>
          <p:nvPr/>
        </p:nvSpPr>
        <p:spPr>
          <a:xfrm>
            <a:off x="1154004" y="5410201"/>
            <a:ext cx="261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B050"/>
                </a:solidFill>
              </a:rPr>
              <a:t>From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our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knowledge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base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D3FFF2F-85D4-C6FB-7127-E33E1123135D}"/>
              </a:ext>
            </a:extLst>
          </p:cNvPr>
          <p:cNvSpPr/>
          <p:nvPr/>
        </p:nvSpPr>
        <p:spPr>
          <a:xfrm>
            <a:off x="10337800" y="347436"/>
            <a:ext cx="1816100" cy="1231900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Without</a:t>
            </a:r>
            <a:r>
              <a:rPr lang="de-DE" sz="3200" dirty="0"/>
              <a:t> RAG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2684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C5DD-8329-2FFE-86D0-AE03D4CF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Fine-tuning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0519-1C2F-6DEC-5FD7-6889C6A98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Long </a:t>
            </a:r>
            <a:r>
              <a:rPr lang="de-DE" dirty="0" err="1"/>
              <a:t>prompts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prompt-engineering)</a:t>
            </a:r>
          </a:p>
          <a:p>
            <a:pPr lvl="1"/>
            <a:r>
              <a:rPr lang="en-US" dirty="0"/>
              <a:t>Response time </a:t>
            </a:r>
            <a:r>
              <a:rPr lang="en-US" dirty="0">
                <a:sym typeface="Symbol" panose="05050102010706020507" pitchFamily="18" charset="2"/>
              </a:rPr>
              <a:t>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Costs </a:t>
            </a:r>
            <a:endParaRPr lang="en-US" dirty="0"/>
          </a:p>
          <a:p>
            <a:r>
              <a:rPr lang="en-US" dirty="0"/>
              <a:t>Fine-tuning a custom, </a:t>
            </a:r>
            <a:br>
              <a:rPr lang="en-US" dirty="0"/>
            </a:br>
            <a:r>
              <a:rPr lang="en-US" dirty="0"/>
              <a:t>Domain-specific </a:t>
            </a:r>
            <a:br>
              <a:rPr lang="en-US" dirty="0"/>
            </a:br>
            <a:r>
              <a:rPr lang="en-US" dirty="0"/>
              <a:t>model may help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D01D65-AC03-8276-9CCF-C2BE4DF4232D}"/>
              </a:ext>
            </a:extLst>
          </p:cNvPr>
          <p:cNvSpPr/>
          <p:nvPr/>
        </p:nvSpPr>
        <p:spPr>
          <a:xfrm>
            <a:off x="2285997" y="4412342"/>
            <a:ext cx="2002972" cy="12772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Pretrained</a:t>
            </a:r>
            <a:r>
              <a:rPr lang="de-DE" dirty="0"/>
              <a:t> </a:t>
            </a:r>
          </a:p>
          <a:p>
            <a:pPr algn="ctr"/>
            <a:r>
              <a:rPr lang="de-DE" dirty="0"/>
              <a:t>LLM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71380E-5B80-F051-1A74-2785F25828C0}"/>
              </a:ext>
            </a:extLst>
          </p:cNvPr>
          <p:cNvSpPr/>
          <p:nvPr/>
        </p:nvSpPr>
        <p:spPr>
          <a:xfrm>
            <a:off x="8773885" y="4412342"/>
            <a:ext cx="2002972" cy="12772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[Domain]-</a:t>
            </a:r>
            <a:r>
              <a:rPr lang="de-DE" dirty="0" err="1"/>
              <a:t>specific</a:t>
            </a:r>
            <a:r>
              <a:rPr lang="de-DE" dirty="0"/>
              <a:t> LLM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04A12-D00F-1FF7-B8B9-C24A28E6A314}"/>
              </a:ext>
            </a:extLst>
          </p:cNvPr>
          <p:cNvSpPr/>
          <p:nvPr/>
        </p:nvSpPr>
        <p:spPr>
          <a:xfrm>
            <a:off x="5529941" y="4412343"/>
            <a:ext cx="2002972" cy="12772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Fine-tuning</a:t>
            </a:r>
            <a:endParaRPr lang="en-US" dirty="0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4B42DCE3-FB11-EBCF-5734-1D31FAF3C7C5}"/>
              </a:ext>
            </a:extLst>
          </p:cNvPr>
          <p:cNvSpPr/>
          <p:nvPr/>
        </p:nvSpPr>
        <p:spPr>
          <a:xfrm>
            <a:off x="5529941" y="2383065"/>
            <a:ext cx="2002972" cy="127725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[Domain]-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662268-0F72-7309-76D5-8DAEB73854F7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6531427" y="3575881"/>
            <a:ext cx="0" cy="8364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DB0C53-2A84-E96E-30B9-A9307BF0B8A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288969" y="5050971"/>
            <a:ext cx="124097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F47E77-50DA-1BC0-69F4-43465E8458BE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7532913" y="5050971"/>
            <a:ext cx="124097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9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9970-3735-9150-1D62-E039AFFF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/>
              <a:t>Fine-tuning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B6A0-B21E-766C-4D90-540F8E3A6A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543185"/>
          </a:xfrm>
        </p:spPr>
        <p:txBody>
          <a:bodyPr/>
          <a:lstStyle/>
          <a:p>
            <a:r>
              <a:rPr lang="de-DE" dirty="0"/>
              <a:t>Reinforcement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human </a:t>
            </a:r>
            <a:r>
              <a:rPr lang="de-DE" dirty="0" err="1"/>
              <a:t>feedback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18C19-6499-548E-86BA-06AC06F8C066}"/>
              </a:ext>
            </a:extLst>
          </p:cNvPr>
          <p:cNvSpPr txBox="1"/>
          <p:nvPr/>
        </p:nvSpPr>
        <p:spPr>
          <a:xfrm>
            <a:off x="3523343" y="6163099"/>
            <a:ext cx="7801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Cropped from Kaufmann et al </a:t>
            </a:r>
            <a:r>
              <a:rPr lang="en-US" dirty="0">
                <a:hlinkClick r:id="rId2"/>
              </a:rPr>
              <a:t>CC-BY 4.0</a:t>
            </a:r>
            <a:endParaRPr lang="en-US" dirty="0"/>
          </a:p>
          <a:p>
            <a:r>
              <a:rPr lang="en-US" dirty="0">
                <a:hlinkClick r:id="rId3"/>
              </a:rPr>
              <a:t>https://arxiv.org/abs/2312.14925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D481C-590C-31B0-5691-9B72D6651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514" y="2209572"/>
            <a:ext cx="5181600" cy="3019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FC325-4058-A0B4-ECDE-8CF2EE40A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9" r="55320" b="41977"/>
          <a:stretch/>
        </p:blipFill>
        <p:spPr>
          <a:xfrm>
            <a:off x="596784" y="2131622"/>
            <a:ext cx="4915634" cy="3425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908B5-7FCD-D253-7DA4-079EB32FD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22" b="52588"/>
          <a:stretch/>
        </p:blipFill>
        <p:spPr>
          <a:xfrm>
            <a:off x="5788748" y="2131622"/>
            <a:ext cx="6395436" cy="27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9970-3735-9150-1D62-E039AFFF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/>
              <a:t>Fine-tuning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B6A0-B21E-766C-4D90-540F8E3A6A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543185"/>
          </a:xfrm>
        </p:spPr>
        <p:txBody>
          <a:bodyPr/>
          <a:lstStyle/>
          <a:p>
            <a:r>
              <a:rPr lang="de-DE" dirty="0"/>
              <a:t>Reinforcement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human </a:t>
            </a:r>
            <a:r>
              <a:rPr lang="de-DE" dirty="0" err="1"/>
              <a:t>feedback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9126F-E066-3612-D034-877DB0476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92"/>
          <a:stretch/>
        </p:blipFill>
        <p:spPr>
          <a:xfrm>
            <a:off x="1040908" y="1996295"/>
            <a:ext cx="9968737" cy="28448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B064C8B-4BFE-4687-7211-752D7A0626DB}"/>
              </a:ext>
            </a:extLst>
          </p:cNvPr>
          <p:cNvSpPr/>
          <p:nvPr/>
        </p:nvSpPr>
        <p:spPr>
          <a:xfrm rot="16200000">
            <a:off x="2728686" y="4875699"/>
            <a:ext cx="870857" cy="7257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9D12644-655E-95B7-78B7-EA7F10839668}"/>
              </a:ext>
            </a:extLst>
          </p:cNvPr>
          <p:cNvSpPr/>
          <p:nvPr/>
        </p:nvSpPr>
        <p:spPr>
          <a:xfrm rot="16200000">
            <a:off x="1931176" y="4875698"/>
            <a:ext cx="870857" cy="72571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907C-E3B7-0D20-4CDF-01FD3A87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dirty="0"/>
              <a:t>Fine-tuning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19421-42D9-99E9-1036-C2BCA3BD9D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3200" dirty="0"/>
              <a:t>… </a:t>
            </a:r>
            <a:r>
              <a:rPr lang="de-DE" sz="3200" dirty="0" err="1"/>
              <a:t>may</a:t>
            </a:r>
            <a:r>
              <a:rPr lang="de-DE" sz="3200" dirty="0"/>
              <a:t> not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right</a:t>
            </a:r>
            <a:r>
              <a:rPr lang="de-DE" sz="3200" dirty="0"/>
              <a:t> </a:t>
            </a:r>
            <a:r>
              <a:rPr lang="de-DE" sz="3200" dirty="0" err="1"/>
              <a:t>approach</a:t>
            </a:r>
            <a:r>
              <a:rPr lang="de-DE" sz="3200" dirty="0"/>
              <a:t> </a:t>
            </a:r>
            <a:r>
              <a:rPr lang="de-DE" sz="3200" dirty="0" err="1"/>
              <a:t>if</a:t>
            </a:r>
            <a:r>
              <a:rPr lang="de-DE" sz="3200" dirty="0"/>
              <a:t>:</a:t>
            </a:r>
          </a:p>
          <a:p>
            <a:pPr lvl="1"/>
            <a:r>
              <a:rPr lang="de-DE" sz="2800" dirty="0"/>
              <a:t>All </a:t>
            </a:r>
            <a:r>
              <a:rPr lang="de-DE" sz="2800" dirty="0" err="1"/>
              <a:t>custom</a:t>
            </a:r>
            <a:r>
              <a:rPr lang="de-DE" sz="2800" dirty="0"/>
              <a:t> </a:t>
            </a:r>
            <a:r>
              <a:rPr lang="de-DE" sz="2800" dirty="0" err="1"/>
              <a:t>knowledge</a:t>
            </a:r>
            <a:r>
              <a:rPr lang="de-DE" sz="2800" dirty="0"/>
              <a:t> </a:t>
            </a:r>
            <a:r>
              <a:rPr lang="de-DE" sz="2800" dirty="0" err="1"/>
              <a:t>fits</a:t>
            </a:r>
            <a:r>
              <a:rPr lang="de-DE" sz="2800" dirty="0"/>
              <a:t> in </a:t>
            </a:r>
            <a:r>
              <a:rPr lang="de-DE" sz="2800" dirty="0" err="1"/>
              <a:t>one</a:t>
            </a:r>
            <a:r>
              <a:rPr lang="de-DE" sz="2800" dirty="0"/>
              <a:t> prompt</a:t>
            </a:r>
          </a:p>
          <a:p>
            <a:pPr lvl="1"/>
            <a:endParaRPr lang="de-DE" sz="2800" dirty="0"/>
          </a:p>
          <a:p>
            <a:pPr lvl="1"/>
            <a:r>
              <a:rPr lang="en-US" sz="2800" dirty="0"/>
              <a:t>Knowledgebase is </a:t>
            </a:r>
            <a:r>
              <a:rPr lang="en-US" sz="2800" dirty="0" err="1"/>
              <a:t>chaging</a:t>
            </a:r>
            <a:r>
              <a:rPr lang="en-US" sz="2800" dirty="0"/>
              <a:t> frequently (-&gt; RAG)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800" dirty="0"/>
              <a:t>Function-calling does the job, additional knowledge can be acquired through function calls</a:t>
            </a:r>
          </a:p>
          <a:p>
            <a:r>
              <a:rPr lang="en-US" sz="3200" dirty="0"/>
              <a:t>… is a good idea to:</a:t>
            </a:r>
          </a:p>
          <a:p>
            <a:pPr lvl="1"/>
            <a:r>
              <a:rPr lang="en-US" sz="2800" dirty="0"/>
              <a:t>Configure general style / tone</a:t>
            </a:r>
          </a:p>
          <a:p>
            <a:pPr lvl="1"/>
            <a:r>
              <a:rPr lang="en-US" sz="2800" dirty="0"/>
              <a:t>Make the model produce specific desired output when using complex prompts</a:t>
            </a:r>
          </a:p>
          <a:p>
            <a:pPr lvl="1"/>
            <a:r>
              <a:rPr lang="en-US" sz="2800" dirty="0"/>
              <a:t>Introduce tasks that cannot be introduced using a prompt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F2D2C-54FF-96BB-3933-25087B44351D}"/>
              </a:ext>
            </a:extLst>
          </p:cNvPr>
          <p:cNvSpPr txBox="1"/>
          <p:nvPr/>
        </p:nvSpPr>
        <p:spPr>
          <a:xfrm>
            <a:off x="3149600" y="6134071"/>
            <a:ext cx="547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Read </a:t>
            </a:r>
            <a:r>
              <a:rPr lang="de-DE" dirty="0" err="1"/>
              <a:t>more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https://platform.openai.com/docs/guides/fine-tuning</a:t>
            </a:r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0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7A28-3241-46CE-0249-40F84D44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Quiz: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4039-FE0A-AA30-9CD0-7E0FE66D5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4"/>
            <a:ext cx="7036534" cy="1825885"/>
          </a:xfrm>
        </p:spPr>
        <p:txBody>
          <a:bodyPr>
            <a:normAutofit/>
          </a:bodyPr>
          <a:lstStyle/>
          <a:p>
            <a:r>
              <a:rPr lang="en-US" sz="3600" dirty="0"/>
              <a:t>Function calling uses which format under the hood?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428A9-20FF-1488-504B-3E67EE80894E}"/>
              </a:ext>
            </a:extLst>
          </p:cNvPr>
          <p:cNvSpPr/>
          <p:nvPr/>
        </p:nvSpPr>
        <p:spPr>
          <a:xfrm>
            <a:off x="-15356" y="3009899"/>
            <a:ext cx="3070176" cy="1735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English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C9856F-D42C-6C1F-5340-5DD85D86F41B}"/>
              </a:ext>
            </a:extLst>
          </p:cNvPr>
          <p:cNvSpPr/>
          <p:nvPr/>
        </p:nvSpPr>
        <p:spPr>
          <a:xfrm>
            <a:off x="2962275" y="3009899"/>
            <a:ext cx="2832170" cy="1735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9E27E8-75D0-247B-AAD7-C272D3477BCD}"/>
              </a:ext>
            </a:extLst>
          </p:cNvPr>
          <p:cNvSpPr/>
          <p:nvPr/>
        </p:nvSpPr>
        <p:spPr>
          <a:xfrm>
            <a:off x="5924114" y="3009900"/>
            <a:ext cx="2832170" cy="1735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A19C06-A453-1437-CB59-0A6D6932F31E}"/>
              </a:ext>
            </a:extLst>
          </p:cNvPr>
          <p:cNvSpPr/>
          <p:nvPr/>
        </p:nvSpPr>
        <p:spPr>
          <a:xfrm>
            <a:off x="8771914" y="3009900"/>
            <a:ext cx="3416178" cy="1735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HTML</a:t>
            </a:r>
            <a:endParaRPr lang="LID4096" sz="3200" dirty="0">
              <a:solidFill>
                <a:schemeClr val="tx1"/>
              </a:solidFill>
            </a:endParaRPr>
          </a:p>
        </p:txBody>
      </p:sp>
      <p:pic>
        <p:nvPicPr>
          <p:cNvPr id="12" name="Imagem 27">
            <a:extLst>
              <a:ext uri="{FF2B5EF4-FFF2-40B4-BE49-F238E27FC236}">
                <a16:creationId xmlns:a16="http://schemas.microsoft.com/office/drawing/2014/main" id="{3624D779-212C-7996-2A8F-F8A3CC8CC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84" y="4610094"/>
            <a:ext cx="1479108" cy="1479108"/>
          </a:xfrm>
          <a:prstGeom prst="rect">
            <a:avLst/>
          </a:prstGeom>
        </p:spPr>
      </p:pic>
      <p:pic>
        <p:nvPicPr>
          <p:cNvPr id="13" name="Imagem 28">
            <a:extLst>
              <a:ext uri="{FF2B5EF4-FFF2-40B4-BE49-F238E27FC236}">
                <a16:creationId xmlns:a16="http://schemas.microsoft.com/office/drawing/2014/main" id="{3DD23337-A97D-8EB6-9F23-14B7ABA40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14" y="4587052"/>
            <a:ext cx="1479108" cy="1479108"/>
          </a:xfrm>
          <a:prstGeom prst="rect">
            <a:avLst/>
          </a:prstGeom>
        </p:spPr>
      </p:pic>
      <p:pic>
        <p:nvPicPr>
          <p:cNvPr id="14" name="Imagem 30">
            <a:extLst>
              <a:ext uri="{FF2B5EF4-FFF2-40B4-BE49-F238E27FC236}">
                <a16:creationId xmlns:a16="http://schemas.microsoft.com/office/drawing/2014/main" id="{B8CE56EE-D069-84A1-B7F7-E2B5300C99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2" y="4587052"/>
            <a:ext cx="1479108" cy="1479108"/>
          </a:xfrm>
          <a:prstGeom prst="rect">
            <a:avLst/>
          </a:prstGeom>
        </p:spPr>
      </p:pic>
      <p:pic>
        <p:nvPicPr>
          <p:cNvPr id="15" name="Imagem 29">
            <a:extLst>
              <a:ext uri="{FF2B5EF4-FFF2-40B4-BE49-F238E27FC236}">
                <a16:creationId xmlns:a16="http://schemas.microsoft.com/office/drawing/2014/main" id="{4D42BDBE-61BE-89F3-5B1E-C82F8CD1C9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45" y="4606049"/>
            <a:ext cx="1479108" cy="14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1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48D5-9121-FF88-870D-C3A1F9EF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Fine-tuning </a:t>
            </a:r>
            <a:r>
              <a:rPr lang="de-DE" dirty="0" err="1"/>
              <a:t>OpenAI‘s</a:t>
            </a:r>
            <a:r>
              <a:rPr lang="de-DE" dirty="0"/>
              <a:t> gpt-3.5-turbo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2964-C5FE-3376-B95B-70275C199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184015"/>
            <a:ext cx="4015748" cy="4650728"/>
          </a:xfrm>
        </p:spPr>
        <p:txBody>
          <a:bodyPr/>
          <a:lstStyle/>
          <a:p>
            <a:r>
              <a:rPr lang="de-DE" u="sng" dirty="0"/>
              <a:t>Upload </a:t>
            </a:r>
            <a:r>
              <a:rPr lang="de-DE" u="sng" dirty="0" err="1"/>
              <a:t>training</a:t>
            </a:r>
            <a:r>
              <a:rPr lang="de-DE" u="sng" dirty="0"/>
              <a:t> </a:t>
            </a:r>
            <a:r>
              <a:rPr lang="de-DE" u="sng" dirty="0" err="1"/>
              <a:t>data</a:t>
            </a:r>
            <a:endParaRPr lang="de-DE" u="sng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fine</a:t>
            </a:r>
            <a:r>
              <a:rPr lang="de-DE" dirty="0"/>
              <a:t>-tuning </a:t>
            </a:r>
            <a:r>
              <a:rPr lang="de-DE" dirty="0" err="1"/>
              <a:t>job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Test </a:t>
            </a:r>
            <a:r>
              <a:rPr lang="de-DE" dirty="0" err="1"/>
              <a:t>fine-tuned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6AEDF-AEEB-2AA3-31F9-7D6857F6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529" y="1184015"/>
            <a:ext cx="5749567" cy="33008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AC2F6D-2533-1533-985E-868426049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57" y="3940224"/>
            <a:ext cx="6002564" cy="20265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E1965F7-0289-6C7E-C459-2448936C9FAA}"/>
              </a:ext>
            </a:extLst>
          </p:cNvPr>
          <p:cNvSpPr/>
          <p:nvPr/>
        </p:nvSpPr>
        <p:spPr>
          <a:xfrm>
            <a:off x="10566400" y="2177143"/>
            <a:ext cx="1625600" cy="1233714"/>
          </a:xfrm>
          <a:prstGeom prst="wedgeRectCallout">
            <a:avLst>
              <a:gd name="adj1" fmla="val -59226"/>
              <a:gd name="adj2" fmla="val 930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Q&amp;A </a:t>
            </a:r>
            <a:r>
              <a:rPr lang="de-DE" sz="2400" dirty="0" err="1"/>
              <a:t>pairs</a:t>
            </a:r>
            <a:r>
              <a:rPr lang="de-DE" sz="2400" dirty="0"/>
              <a:t> in JSON </a:t>
            </a:r>
            <a:r>
              <a:rPr lang="de-DE" sz="2400" dirty="0" err="1"/>
              <a:t>format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27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199D-B9E4-0823-5F45-DCC96698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Fine-tuning </a:t>
            </a:r>
            <a:r>
              <a:rPr lang="de-DE" dirty="0" err="1"/>
              <a:t>OpenAI‘s</a:t>
            </a:r>
            <a:r>
              <a:rPr lang="de-DE" dirty="0"/>
              <a:t> gpt-3.5-turbo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168CA-A8D0-B0AF-EFC2-30BEC575A2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560809"/>
          </a:xfrm>
        </p:spPr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/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prompts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54BA1E-FFC2-43F5-6226-135E0110717D}"/>
              </a:ext>
            </a:extLst>
          </p:cNvPr>
          <p:cNvSpPr/>
          <p:nvPr/>
        </p:nvSpPr>
        <p:spPr>
          <a:xfrm>
            <a:off x="1726163" y="1744825"/>
            <a:ext cx="1772817" cy="5505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prompt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9BB6E-8B48-60E5-FA10-3A404E333470}"/>
              </a:ext>
            </a:extLst>
          </p:cNvPr>
          <p:cNvSpPr/>
          <p:nvPr/>
        </p:nvSpPr>
        <p:spPr>
          <a:xfrm>
            <a:off x="1726162" y="3156857"/>
            <a:ext cx="1772817" cy="5505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prompt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1996FD-4411-A4E4-6D4E-1165BC81B605}"/>
              </a:ext>
            </a:extLst>
          </p:cNvPr>
          <p:cNvSpPr/>
          <p:nvPr/>
        </p:nvSpPr>
        <p:spPr>
          <a:xfrm>
            <a:off x="1726161" y="4568889"/>
            <a:ext cx="1772817" cy="5505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prompt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B64A7-A4E0-F9DE-981C-4831E078498F}"/>
              </a:ext>
            </a:extLst>
          </p:cNvPr>
          <p:cNvSpPr/>
          <p:nvPr/>
        </p:nvSpPr>
        <p:spPr>
          <a:xfrm>
            <a:off x="1726160" y="2320795"/>
            <a:ext cx="1772817" cy="55050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Specific</a:t>
            </a:r>
            <a:r>
              <a:rPr lang="de-DE" dirty="0"/>
              <a:t> prompt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07253-7ACA-DFD5-3CA1-F5C4BE7ED763}"/>
              </a:ext>
            </a:extLst>
          </p:cNvPr>
          <p:cNvSpPr/>
          <p:nvPr/>
        </p:nvSpPr>
        <p:spPr>
          <a:xfrm>
            <a:off x="1726159" y="3732827"/>
            <a:ext cx="1772817" cy="55050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Specific</a:t>
            </a:r>
            <a:r>
              <a:rPr lang="de-DE" dirty="0"/>
              <a:t> prompt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789C5-4353-07C3-0837-4410F7E5098A}"/>
              </a:ext>
            </a:extLst>
          </p:cNvPr>
          <p:cNvSpPr/>
          <p:nvPr/>
        </p:nvSpPr>
        <p:spPr>
          <a:xfrm>
            <a:off x="1726158" y="5154190"/>
            <a:ext cx="1772817" cy="550506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Specific</a:t>
            </a:r>
            <a:r>
              <a:rPr lang="de-DE" dirty="0"/>
              <a:t> prompt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CE91F-BCE6-9D9B-8F06-223D904EDDE8}"/>
              </a:ext>
            </a:extLst>
          </p:cNvPr>
          <p:cNvSpPr txBox="1"/>
          <p:nvPr/>
        </p:nvSpPr>
        <p:spPr>
          <a:xfrm>
            <a:off x="261257" y="2020078"/>
            <a:ext cx="13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 sample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44ABA-9969-C757-2465-C703B0989F5C}"/>
              </a:ext>
            </a:extLst>
          </p:cNvPr>
          <p:cNvSpPr txBox="1"/>
          <p:nvPr/>
        </p:nvSpPr>
        <p:spPr>
          <a:xfrm>
            <a:off x="261257" y="3378859"/>
            <a:ext cx="13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 sample 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D9DD7-6781-88EF-0115-5048EDABB672}"/>
              </a:ext>
            </a:extLst>
          </p:cNvPr>
          <p:cNvSpPr txBox="1"/>
          <p:nvPr/>
        </p:nvSpPr>
        <p:spPr>
          <a:xfrm>
            <a:off x="261257" y="4829473"/>
            <a:ext cx="134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 sample 3</a:t>
            </a:r>
            <a:endParaRPr lang="en-US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A2A7435-26A6-BE95-AAB4-62067CAD44B3}"/>
              </a:ext>
            </a:extLst>
          </p:cNvPr>
          <p:cNvSpPr/>
          <p:nvPr/>
        </p:nvSpPr>
        <p:spPr>
          <a:xfrm>
            <a:off x="3816096" y="1769851"/>
            <a:ext cx="2069447" cy="1683368"/>
          </a:xfrm>
          <a:prstGeom prst="wedgeRectCallout">
            <a:avLst>
              <a:gd name="adj1" fmla="val -60804"/>
              <a:gd name="adj2" fmla="val -2051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Expensive </a:t>
            </a:r>
            <a:r>
              <a:rPr lang="de-DE" sz="2800" dirty="0" err="1">
                <a:solidFill>
                  <a:schemeClr val="tx1"/>
                </a:solidFill>
              </a:rPr>
              <a:t>fine</a:t>
            </a:r>
            <a:r>
              <a:rPr lang="de-DE" sz="2800" dirty="0">
                <a:solidFill>
                  <a:schemeClr val="tx1"/>
                </a:solidFill>
              </a:rPr>
              <a:t>-tuning </a:t>
            </a:r>
            <a:r>
              <a:rPr lang="de-DE" sz="2800" dirty="0" err="1">
                <a:solidFill>
                  <a:schemeClr val="tx1"/>
                </a:solidFill>
              </a:rPr>
              <a:t>through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repetition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0F5CD2B8-E533-1D7C-69E0-9D614C98FFCB}"/>
              </a:ext>
            </a:extLst>
          </p:cNvPr>
          <p:cNvSpPr/>
          <p:nvPr/>
        </p:nvSpPr>
        <p:spPr>
          <a:xfrm>
            <a:off x="5407037" y="4530905"/>
            <a:ext cx="3285987" cy="1487765"/>
          </a:xfrm>
          <a:prstGeom prst="wedgeRectCallout">
            <a:avLst>
              <a:gd name="adj1" fmla="val 55418"/>
              <a:gd name="adj2" fmla="val 23360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solidFill>
                  <a:schemeClr val="tx1"/>
                </a:solidFill>
              </a:rPr>
              <a:t>Cheaper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inference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as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the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general</a:t>
            </a:r>
            <a:r>
              <a:rPr lang="de-DE" sz="2800" dirty="0">
                <a:solidFill>
                  <a:schemeClr val="tx1"/>
                </a:solidFill>
              </a:rPr>
              <a:t> prompt </a:t>
            </a:r>
            <a:r>
              <a:rPr lang="de-DE" sz="2800" dirty="0" err="1">
                <a:solidFill>
                  <a:schemeClr val="tx1"/>
                </a:solidFill>
              </a:rPr>
              <a:t>is</a:t>
            </a:r>
            <a:r>
              <a:rPr lang="de-DE" sz="2800" dirty="0">
                <a:solidFill>
                  <a:schemeClr val="tx1"/>
                </a:solidFill>
              </a:rPr>
              <a:t> „</a:t>
            </a:r>
            <a:r>
              <a:rPr lang="de-DE" sz="2800" dirty="0" err="1">
                <a:solidFill>
                  <a:schemeClr val="tx1"/>
                </a:solidFill>
              </a:rPr>
              <a:t>baked</a:t>
            </a:r>
            <a:r>
              <a:rPr lang="de-DE" sz="2800" dirty="0">
                <a:solidFill>
                  <a:schemeClr val="tx1"/>
                </a:solidFill>
              </a:rPr>
              <a:t> in“ </a:t>
            </a:r>
            <a:r>
              <a:rPr lang="de-DE" sz="2800" dirty="0" err="1">
                <a:solidFill>
                  <a:schemeClr val="tx1"/>
                </a:solidFill>
              </a:rPr>
              <a:t>the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model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419B9B2-BCF5-AA10-9E3E-DE1533659B0A}"/>
              </a:ext>
            </a:extLst>
          </p:cNvPr>
          <p:cNvSpPr txBox="1">
            <a:spLocks/>
          </p:cNvSpPr>
          <p:nvPr/>
        </p:nvSpPr>
        <p:spPr>
          <a:xfrm>
            <a:off x="6716226" y="3343535"/>
            <a:ext cx="5214517" cy="4652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Inference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fine-tuned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EB1E1-5624-C25A-67D0-8453F449E949}"/>
              </a:ext>
            </a:extLst>
          </p:cNvPr>
          <p:cNvSpPr txBox="1"/>
          <p:nvPr/>
        </p:nvSpPr>
        <p:spPr>
          <a:xfrm>
            <a:off x="3149600" y="6134071"/>
            <a:ext cx="547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Read </a:t>
            </a:r>
            <a:r>
              <a:rPr lang="de-DE" dirty="0" err="1"/>
              <a:t>more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https://platform.openai.com/docs/guides/fine-tuning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4ADBBD-C271-F655-7CFB-C35319DF4010}"/>
              </a:ext>
            </a:extLst>
          </p:cNvPr>
          <p:cNvSpPr/>
          <p:nvPr/>
        </p:nvSpPr>
        <p:spPr>
          <a:xfrm>
            <a:off x="9038514" y="3987690"/>
            <a:ext cx="1772817" cy="55050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Specific</a:t>
            </a:r>
            <a:r>
              <a:rPr lang="de-DE" dirty="0"/>
              <a:t> prompt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F6C399-24D9-727B-1DF8-243D33C44033}"/>
              </a:ext>
            </a:extLst>
          </p:cNvPr>
          <p:cNvSpPr/>
          <p:nvPr/>
        </p:nvSpPr>
        <p:spPr>
          <a:xfrm>
            <a:off x="9038512" y="4642809"/>
            <a:ext cx="1772817" cy="55050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Specific</a:t>
            </a:r>
            <a:r>
              <a:rPr lang="de-DE" dirty="0"/>
              <a:t> prompt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D11E5B-2729-097D-BF73-E24ADDAFDCB9}"/>
              </a:ext>
            </a:extLst>
          </p:cNvPr>
          <p:cNvSpPr/>
          <p:nvPr/>
        </p:nvSpPr>
        <p:spPr>
          <a:xfrm>
            <a:off x="9038512" y="5277619"/>
            <a:ext cx="1772817" cy="550506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Specific</a:t>
            </a:r>
            <a:r>
              <a:rPr lang="de-DE" dirty="0"/>
              <a:t> prompt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4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7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48D5-9121-FF88-870D-C3A1F9EF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Fine-tuning </a:t>
            </a:r>
            <a:r>
              <a:rPr lang="de-DE" dirty="0" err="1"/>
              <a:t>OpenAI‘s</a:t>
            </a:r>
            <a:r>
              <a:rPr lang="de-DE" dirty="0"/>
              <a:t> gpt-3.5-turbo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2964-C5FE-3376-B95B-70275C199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184015"/>
            <a:ext cx="4015748" cy="4650728"/>
          </a:xfrm>
        </p:spPr>
        <p:txBody>
          <a:bodyPr/>
          <a:lstStyle/>
          <a:p>
            <a:r>
              <a:rPr lang="de-DE" u="sng" dirty="0"/>
              <a:t>Upload </a:t>
            </a:r>
            <a:r>
              <a:rPr lang="de-DE" u="sng" dirty="0" err="1"/>
              <a:t>training</a:t>
            </a:r>
            <a:r>
              <a:rPr lang="de-DE" u="sng" dirty="0"/>
              <a:t> </a:t>
            </a:r>
            <a:r>
              <a:rPr lang="de-DE" u="sng" dirty="0" err="1"/>
              <a:t>data</a:t>
            </a:r>
            <a:endParaRPr lang="de-DE" u="sng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fine</a:t>
            </a:r>
            <a:r>
              <a:rPr lang="de-DE" dirty="0"/>
              <a:t>-tuning </a:t>
            </a:r>
            <a:r>
              <a:rPr lang="de-DE" dirty="0" err="1"/>
              <a:t>job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Test </a:t>
            </a:r>
            <a:r>
              <a:rPr lang="de-DE" dirty="0" err="1"/>
              <a:t>fine-tuned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C4AB2-254F-6E47-8B9F-CA7A9073C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16"/>
          <a:stretch/>
        </p:blipFill>
        <p:spPr>
          <a:xfrm>
            <a:off x="4497614" y="1184016"/>
            <a:ext cx="7537392" cy="1791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B164F-78D0-225A-9A8E-666970048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25" b="-809"/>
          <a:stretch/>
        </p:blipFill>
        <p:spPr>
          <a:xfrm>
            <a:off x="4497614" y="3130032"/>
            <a:ext cx="7537392" cy="17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7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48D5-9121-FF88-870D-C3A1F9EF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Fine-tuning </a:t>
            </a:r>
            <a:r>
              <a:rPr lang="de-DE" dirty="0" err="1"/>
              <a:t>OpenAI‘s</a:t>
            </a:r>
            <a:r>
              <a:rPr lang="de-DE" dirty="0"/>
              <a:t> gpt-3.5-turbo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2964-C5FE-3376-B95B-70275C199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184015"/>
            <a:ext cx="4015748" cy="4650728"/>
          </a:xfrm>
        </p:spPr>
        <p:txBody>
          <a:bodyPr/>
          <a:lstStyle/>
          <a:p>
            <a:r>
              <a:rPr lang="de-DE" dirty="0"/>
              <a:t>Upload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u="sng" dirty="0"/>
              <a:t>Start </a:t>
            </a:r>
            <a:r>
              <a:rPr lang="de-DE" u="sng" dirty="0" err="1"/>
              <a:t>fine</a:t>
            </a:r>
            <a:r>
              <a:rPr lang="de-DE" u="sng" dirty="0"/>
              <a:t>-tuning </a:t>
            </a:r>
            <a:r>
              <a:rPr lang="de-DE" u="sng" dirty="0" err="1"/>
              <a:t>job</a:t>
            </a:r>
            <a:endParaRPr lang="de-DE" u="sng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Test </a:t>
            </a:r>
            <a:r>
              <a:rPr lang="de-DE" dirty="0" err="1"/>
              <a:t>fine-tuned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08222-09CF-5B1B-9C5D-7E7BEBCB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315" y="1142769"/>
            <a:ext cx="6197328" cy="122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90D6C-D3C8-8F7D-4784-EE6457373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15" y="2396526"/>
            <a:ext cx="4203286" cy="550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DA88CF-DA29-3F25-8FFC-0C259402C0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4"/>
          <a:stretch/>
        </p:blipFill>
        <p:spPr>
          <a:xfrm>
            <a:off x="4891314" y="2947384"/>
            <a:ext cx="1833709" cy="862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EBD64F-446B-FE0C-171B-BFDCF1080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1"/>
          <a:stretch/>
        </p:blipFill>
        <p:spPr>
          <a:xfrm>
            <a:off x="7037581" y="3086099"/>
            <a:ext cx="5790570" cy="10418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308451-46CD-CAD2-04D2-9F86A802D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285" y="4127939"/>
            <a:ext cx="6180632" cy="26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BD79-7217-8D7D-B1B7-54B918B4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Fine-tuning </a:t>
            </a:r>
            <a:r>
              <a:rPr lang="de-DE" dirty="0" err="1"/>
              <a:t>OpenAI‘s</a:t>
            </a:r>
            <a:r>
              <a:rPr lang="de-DE" dirty="0"/>
              <a:t> gpt-3.5-turbo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F109-7FE6-0D48-06DF-87F11E2718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211CD-AC96-C278-867C-D8D36A17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92" y="1184015"/>
            <a:ext cx="4411561" cy="444182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974930-69E0-C863-425C-3C381131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33" y="1184015"/>
            <a:ext cx="4305623" cy="478991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85900C-C564-769D-612C-68C34DF3FB57}"/>
              </a:ext>
            </a:extLst>
          </p:cNvPr>
          <p:cNvCxnSpPr/>
          <p:nvPr/>
        </p:nvCxnSpPr>
        <p:spPr>
          <a:xfrm>
            <a:off x="3976914" y="4310741"/>
            <a:ext cx="87085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05F369-1723-F63A-86FC-7CF843062A66}"/>
              </a:ext>
            </a:extLst>
          </p:cNvPr>
          <p:cNvCxnSpPr>
            <a:cxnSpLocks/>
          </p:cNvCxnSpPr>
          <p:nvPr/>
        </p:nvCxnSpPr>
        <p:spPr>
          <a:xfrm>
            <a:off x="963872" y="4492169"/>
            <a:ext cx="6834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C49DBC-2DC1-D661-A2F2-F01ABB105FAF}"/>
              </a:ext>
            </a:extLst>
          </p:cNvPr>
          <p:cNvCxnSpPr>
            <a:cxnSpLocks/>
          </p:cNvCxnSpPr>
          <p:nvPr/>
        </p:nvCxnSpPr>
        <p:spPr>
          <a:xfrm>
            <a:off x="7119257" y="4492169"/>
            <a:ext cx="37011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4377-2CE0-DA0D-0904-C983D1DD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62003-151A-78FF-3107-BC25809702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5D673-2CEB-6B13-F9B7-A8163E57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4" y="30033"/>
            <a:ext cx="9678078" cy="59933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C1652D-6C7C-2FE6-2ED6-3D21F523B7AD}"/>
              </a:ext>
            </a:extLst>
          </p:cNvPr>
          <p:cNvSpPr/>
          <p:nvPr/>
        </p:nvSpPr>
        <p:spPr>
          <a:xfrm>
            <a:off x="6839338" y="5141168"/>
            <a:ext cx="2817845" cy="3732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62838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AA3BFB-4D53-46C5-1F2B-800426E2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747" y="1172278"/>
            <a:ext cx="6069038" cy="1307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931DB-5C42-9A49-49BE-AC238CAE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747" y="2686130"/>
            <a:ext cx="6405099" cy="2026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B548D5-9121-FF88-870D-C3A1F9EF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Fine-tuning </a:t>
            </a:r>
            <a:r>
              <a:rPr lang="de-DE" dirty="0" err="1"/>
              <a:t>OpenAI‘s</a:t>
            </a:r>
            <a:r>
              <a:rPr lang="de-DE" dirty="0"/>
              <a:t> gpt-3.5-turbo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2964-C5FE-3376-B95B-70275C199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184015"/>
            <a:ext cx="4015748" cy="4650728"/>
          </a:xfrm>
        </p:spPr>
        <p:txBody>
          <a:bodyPr/>
          <a:lstStyle/>
          <a:p>
            <a:r>
              <a:rPr lang="de-DE" dirty="0"/>
              <a:t>Upload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fine</a:t>
            </a:r>
            <a:r>
              <a:rPr lang="de-DE" dirty="0"/>
              <a:t>-tuning </a:t>
            </a:r>
            <a:r>
              <a:rPr lang="de-DE" dirty="0" err="1"/>
              <a:t>job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u="sng" dirty="0"/>
              <a:t>Test </a:t>
            </a:r>
            <a:r>
              <a:rPr lang="de-DE" u="sng" dirty="0" err="1"/>
              <a:t>fine-tuned</a:t>
            </a:r>
            <a:r>
              <a:rPr lang="de-DE" u="sng" dirty="0"/>
              <a:t> </a:t>
            </a:r>
            <a:r>
              <a:rPr lang="de-DE" u="sng" dirty="0" err="1"/>
              <a:t>model</a:t>
            </a:r>
            <a:endParaRPr lang="en-US" u="sng" dirty="0"/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CD0CC099-693D-584B-D00D-F8A04106ADDC}"/>
              </a:ext>
            </a:extLst>
          </p:cNvPr>
          <p:cNvSpPr/>
          <p:nvPr/>
        </p:nvSpPr>
        <p:spPr>
          <a:xfrm rot="5400000">
            <a:off x="10824669" y="2031483"/>
            <a:ext cx="1210731" cy="113361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09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ject equities&#10;&#10;Description automatically generated">
            <a:extLst>
              <a:ext uri="{FF2B5EF4-FFF2-40B4-BE49-F238E27FC236}">
                <a16:creationId xmlns:a16="http://schemas.microsoft.com/office/drawing/2014/main" id="{FDF994FF-89E6-2572-5F71-B14D061B5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32" y="-174811"/>
            <a:ext cx="6086368" cy="62132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7B63B-D3EB-DD49-CEC4-A619BC0F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3286"/>
            <a:ext cx="11455400" cy="2204775"/>
          </a:xfrm>
        </p:spPr>
        <p:txBody>
          <a:bodyPr>
            <a:normAutofit fontScale="90000"/>
          </a:bodyPr>
          <a:lstStyle/>
          <a:p>
            <a:r>
              <a:rPr lang="de-DE" dirty="0"/>
              <a:t>Prompt </a:t>
            </a:r>
            <a:br>
              <a:rPr lang="de-DE" dirty="0"/>
            </a:br>
            <a:r>
              <a:rPr lang="de-DE" dirty="0" err="1"/>
              <a:t>engineering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techniques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F2384-3F13-1BE3-CCAF-EF65A6552E1C}"/>
              </a:ext>
            </a:extLst>
          </p:cNvPr>
          <p:cNvSpPr txBox="1"/>
          <p:nvPr/>
        </p:nvSpPr>
        <p:spPr>
          <a:xfrm>
            <a:off x="3884949" y="6160869"/>
            <a:ext cx="5106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Cropped from Sahoo et al 2024, licensed </a:t>
            </a:r>
            <a:r>
              <a:rPr lang="de-DE" dirty="0">
                <a:hlinkClick r:id="rId3"/>
              </a:rPr>
              <a:t>CC-BY 4.0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https://arxiv.org/pdf/2402.07927</a:t>
            </a:r>
            <a:r>
              <a:rPr lang="en-US" dirty="0"/>
              <a:t>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AF5884-51E2-2740-5212-C52F9506B422}"/>
              </a:ext>
            </a:extLst>
          </p:cNvPr>
          <p:cNvSpPr/>
          <p:nvPr/>
        </p:nvSpPr>
        <p:spPr>
          <a:xfrm>
            <a:off x="8991600" y="5595816"/>
            <a:ext cx="165135" cy="1563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884ADB-8335-D71C-9925-AE065FF8CCD0}"/>
              </a:ext>
            </a:extLst>
          </p:cNvPr>
          <p:cNvSpPr/>
          <p:nvPr/>
        </p:nvSpPr>
        <p:spPr>
          <a:xfrm>
            <a:off x="8970840" y="2396674"/>
            <a:ext cx="165135" cy="1563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049C51-27AE-5267-28BE-C47089D69B2E}"/>
              </a:ext>
            </a:extLst>
          </p:cNvPr>
          <p:cNvSpPr/>
          <p:nvPr/>
        </p:nvSpPr>
        <p:spPr>
          <a:xfrm>
            <a:off x="8957775" y="465267"/>
            <a:ext cx="165135" cy="1563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B200C-51B4-F0DC-1D70-781D2F3252C5}"/>
              </a:ext>
            </a:extLst>
          </p:cNvPr>
          <p:cNvSpPr/>
          <p:nvPr/>
        </p:nvSpPr>
        <p:spPr>
          <a:xfrm>
            <a:off x="8991599" y="4333633"/>
            <a:ext cx="165135" cy="1563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209A0B-EDF9-0073-7A8D-1E35A94BE3F8}"/>
              </a:ext>
            </a:extLst>
          </p:cNvPr>
          <p:cNvSpPr/>
          <p:nvPr/>
        </p:nvSpPr>
        <p:spPr>
          <a:xfrm>
            <a:off x="8970839" y="3167058"/>
            <a:ext cx="165135" cy="1563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36395C-84B0-39F5-6F0A-B1093D5F7396}"/>
              </a:ext>
            </a:extLst>
          </p:cNvPr>
          <p:cNvSpPr/>
          <p:nvPr/>
        </p:nvSpPr>
        <p:spPr>
          <a:xfrm>
            <a:off x="8954877" y="850459"/>
            <a:ext cx="165135" cy="1563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04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7E6E-FEE1-4A0E-11E5-91560D2A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0DA2C-0D3B-C370-9418-D9CCB0EE61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4"/>
            <a:ext cx="10644901" cy="4530986"/>
          </a:xfrm>
        </p:spPr>
        <p:txBody>
          <a:bodyPr>
            <a:normAutofit/>
          </a:bodyPr>
          <a:lstStyle/>
          <a:p>
            <a:r>
              <a:rPr lang="de-DE" sz="3600" dirty="0" err="1"/>
              <a:t>Assume</a:t>
            </a:r>
            <a:r>
              <a:rPr lang="de-DE" sz="3600" dirty="0"/>
              <a:t> I </a:t>
            </a:r>
            <a:r>
              <a:rPr lang="de-DE" sz="3600" dirty="0" err="1"/>
              <a:t>can</a:t>
            </a:r>
            <a:r>
              <a:rPr lang="de-DE" sz="3600" dirty="0"/>
              <a:t> </a:t>
            </a:r>
            <a:r>
              <a:rPr lang="de-DE" sz="3600" dirty="0" err="1"/>
              <a:t>enter</a:t>
            </a:r>
            <a:r>
              <a:rPr lang="de-DE" sz="3600" dirty="0"/>
              <a:t> </a:t>
            </a:r>
            <a:r>
              <a:rPr lang="de-DE" sz="3600" dirty="0" err="1"/>
              <a:t>my</a:t>
            </a:r>
            <a:r>
              <a:rPr lang="de-DE" sz="3600" dirty="0"/>
              <a:t> </a:t>
            </a:r>
            <a:r>
              <a:rPr lang="de-DE" sz="3600" dirty="0" err="1"/>
              <a:t>entire</a:t>
            </a:r>
            <a:r>
              <a:rPr lang="de-DE" sz="3600" dirty="0"/>
              <a:t> </a:t>
            </a:r>
            <a:r>
              <a:rPr lang="de-DE" sz="3600" dirty="0" err="1"/>
              <a:t>knowledge</a:t>
            </a:r>
            <a:r>
              <a:rPr lang="de-DE" sz="3600" dirty="0"/>
              <a:t> </a:t>
            </a:r>
            <a:r>
              <a:rPr lang="de-DE" sz="3600" dirty="0" err="1"/>
              <a:t>base</a:t>
            </a:r>
            <a:r>
              <a:rPr lang="de-DE" sz="3600" dirty="0"/>
              <a:t> </a:t>
            </a:r>
            <a:r>
              <a:rPr lang="de-DE" sz="3600" dirty="0" err="1"/>
              <a:t>into</a:t>
            </a:r>
            <a:r>
              <a:rPr lang="de-DE" sz="3600" dirty="0"/>
              <a:t> </a:t>
            </a:r>
            <a:r>
              <a:rPr lang="de-DE" sz="3600" dirty="0" err="1"/>
              <a:t>one</a:t>
            </a:r>
            <a:r>
              <a:rPr lang="de-DE" sz="3600" dirty="0"/>
              <a:t> </a:t>
            </a:r>
            <a:r>
              <a:rPr lang="de-DE" sz="3600" dirty="0" err="1"/>
              <a:t>very</a:t>
            </a:r>
            <a:r>
              <a:rPr lang="de-DE" sz="3600" dirty="0"/>
              <a:t> </a:t>
            </a:r>
            <a:r>
              <a:rPr lang="de-DE" sz="3600" dirty="0" err="1"/>
              <a:t>long</a:t>
            </a:r>
            <a:r>
              <a:rPr lang="de-DE" sz="3600" dirty="0"/>
              <a:t> prompt. </a:t>
            </a:r>
          </a:p>
          <a:p>
            <a:pPr lvl="1"/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would</a:t>
            </a:r>
            <a:r>
              <a:rPr lang="de-DE" sz="3200" dirty="0"/>
              <a:t> </a:t>
            </a:r>
            <a:r>
              <a:rPr lang="de-DE" sz="3200" dirty="0" err="1"/>
              <a:t>it</a:t>
            </a:r>
            <a:r>
              <a:rPr lang="de-DE" sz="3200" dirty="0"/>
              <a:t> </a:t>
            </a:r>
            <a:r>
              <a:rPr lang="de-DE" sz="3200" dirty="0" err="1"/>
              <a:t>make</a:t>
            </a:r>
            <a:r>
              <a:rPr lang="de-DE" sz="3200" dirty="0"/>
              <a:t> sense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implement</a:t>
            </a:r>
            <a:r>
              <a:rPr lang="de-DE" sz="3200" dirty="0"/>
              <a:t> a RAG </a:t>
            </a:r>
            <a:r>
              <a:rPr lang="de-DE" sz="3200" dirty="0" err="1"/>
              <a:t>solution</a:t>
            </a:r>
            <a:r>
              <a:rPr lang="de-DE" sz="3200" dirty="0"/>
              <a:t> </a:t>
            </a:r>
            <a:r>
              <a:rPr lang="de-DE" sz="3200" dirty="0" err="1"/>
              <a:t>anyway</a:t>
            </a:r>
            <a:r>
              <a:rPr lang="de-DE" sz="3200" dirty="0"/>
              <a:t>?</a:t>
            </a:r>
          </a:p>
          <a:p>
            <a:pPr lvl="1"/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would</a:t>
            </a:r>
            <a:r>
              <a:rPr lang="de-DE" sz="3200" dirty="0"/>
              <a:t> </a:t>
            </a:r>
            <a:r>
              <a:rPr lang="de-DE" sz="3200" dirty="0" err="1"/>
              <a:t>it</a:t>
            </a:r>
            <a:r>
              <a:rPr lang="de-DE" sz="3200" dirty="0"/>
              <a:t> </a:t>
            </a:r>
            <a:r>
              <a:rPr lang="de-DE" sz="3200" dirty="0" err="1"/>
              <a:t>make</a:t>
            </a:r>
            <a:r>
              <a:rPr lang="de-DE" sz="3200" dirty="0"/>
              <a:t> sense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fine</a:t>
            </a:r>
            <a:r>
              <a:rPr lang="de-DE" sz="3200" dirty="0"/>
              <a:t>-tune a </a:t>
            </a:r>
            <a:r>
              <a:rPr lang="de-DE" sz="3200" dirty="0" err="1"/>
              <a:t>custom</a:t>
            </a:r>
            <a:r>
              <a:rPr lang="de-DE" sz="3200" dirty="0"/>
              <a:t> </a:t>
            </a:r>
            <a:r>
              <a:rPr lang="de-DE" sz="3200" dirty="0" err="1"/>
              <a:t>model</a:t>
            </a:r>
            <a:r>
              <a:rPr lang="de-DE" sz="3200" dirty="0"/>
              <a:t>?</a:t>
            </a:r>
          </a:p>
          <a:p>
            <a:r>
              <a:rPr lang="de-DE" sz="3600" dirty="0"/>
              <a:t>In </a:t>
            </a:r>
            <a:r>
              <a:rPr lang="de-DE" sz="3600" dirty="0" err="1"/>
              <a:t>what</a:t>
            </a:r>
            <a:r>
              <a:rPr lang="de-DE" sz="3600" dirty="0"/>
              <a:t> </a:t>
            </a:r>
            <a:r>
              <a:rPr lang="de-DE" sz="3600" dirty="0" err="1"/>
              <a:t>scenario</a:t>
            </a:r>
            <a:r>
              <a:rPr lang="de-DE" sz="3600" dirty="0"/>
              <a:t> </a:t>
            </a:r>
            <a:r>
              <a:rPr lang="de-DE" sz="3600" dirty="0" err="1"/>
              <a:t>would</a:t>
            </a:r>
            <a:r>
              <a:rPr lang="de-DE" sz="3600" dirty="0"/>
              <a:t> </a:t>
            </a:r>
            <a:r>
              <a:rPr lang="de-DE" sz="3600" dirty="0" err="1"/>
              <a:t>one</a:t>
            </a:r>
            <a:r>
              <a:rPr lang="de-DE" sz="3600" dirty="0"/>
              <a:t> </a:t>
            </a:r>
            <a:r>
              <a:rPr lang="de-DE" sz="3600" dirty="0" err="1"/>
              <a:t>prefer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RAG </a:t>
            </a:r>
            <a:r>
              <a:rPr lang="de-DE" sz="3600" dirty="0" err="1"/>
              <a:t>over</a:t>
            </a:r>
            <a:r>
              <a:rPr lang="de-DE" sz="3600" dirty="0"/>
              <a:t> </a:t>
            </a:r>
            <a:r>
              <a:rPr lang="de-DE" sz="3600" dirty="0" err="1"/>
              <a:t>fine</a:t>
            </a:r>
            <a:r>
              <a:rPr lang="de-DE" sz="3600" dirty="0"/>
              <a:t>-tuning a </a:t>
            </a:r>
            <a:r>
              <a:rPr lang="de-DE" sz="3600" dirty="0" err="1"/>
              <a:t>model</a:t>
            </a:r>
            <a:r>
              <a:rPr lang="de-DE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909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1F6301-FF2F-1D49-8CFA-05396B073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4" y="844514"/>
            <a:ext cx="3009900" cy="12256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7F4BE4-CBA1-C248-B08F-4CA8E5D3C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27"/>
          <a:stretch/>
        </p:blipFill>
        <p:spPr>
          <a:xfrm>
            <a:off x="9646920" y="3251200"/>
            <a:ext cx="2545080" cy="1309041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1221FD6-08D6-3F40-ACE8-C0B9BADE7F5D}"/>
              </a:ext>
            </a:extLst>
          </p:cNvPr>
          <p:cNvSpPr txBox="1">
            <a:spLocks/>
          </p:cNvSpPr>
          <p:nvPr/>
        </p:nvSpPr>
        <p:spPr>
          <a:xfrm>
            <a:off x="694374" y="2179304"/>
            <a:ext cx="8462326" cy="3020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4406900" algn="l"/>
              </a:tabLst>
            </a:pPr>
            <a:r>
              <a:rPr lang="en-US" sz="110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CENTER FOR SCALABLE DATA ANALYTICS AND </a:t>
            </a:r>
            <a:br>
              <a:rPr lang="en-US" sz="110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ARTIFICIAL INTELLIGENCE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8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3600" b="1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Exercises</a:t>
            </a:r>
          </a:p>
          <a:p>
            <a:r>
              <a:rPr lang="en-US" sz="3200" dirty="0">
                <a:solidFill>
                  <a:srgbClr val="51B02F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Robert Haase</a:t>
            </a:r>
            <a:endParaRPr lang="en-US" sz="32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951598-1305-8841-8866-3EAAC7B214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63" y="4268141"/>
            <a:ext cx="604100" cy="9061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C7B70E-714F-E34A-B234-65D2E4D625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63" y="4509561"/>
            <a:ext cx="1642275" cy="423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87E3B-5C76-E856-BE2C-38A7BD406DE2}"/>
              </a:ext>
            </a:extLst>
          </p:cNvPr>
          <p:cNvSpPr txBox="1"/>
          <p:nvPr/>
        </p:nvSpPr>
        <p:spPr>
          <a:xfrm>
            <a:off x="9767063" y="2974201"/>
            <a:ext cx="1730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Funded by</a:t>
            </a:r>
          </a:p>
        </p:txBody>
      </p:sp>
    </p:spTree>
    <p:extLst>
      <p:ext uri="{BB962C8B-B14F-4D97-AF65-F5344CB8AC3E}">
        <p14:creationId xmlns:p14="http://schemas.microsoft.com/office/powerpoint/2010/main" val="98605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6D1E-4DAD-932F-83FF-20ED5795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Prompt 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673AF-FE92-D56F-DDBA-322A1FE20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instruction</a:t>
            </a:r>
            <a:r>
              <a:rPr lang="de-DE" dirty="0"/>
              <a:t> and </a:t>
            </a:r>
            <a:r>
              <a:rPr lang="de-DE" dirty="0" err="1"/>
              <a:t>context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FD50E-8830-D5D1-2069-9500B099286B}"/>
              </a:ext>
            </a:extLst>
          </p:cNvPr>
          <p:cNvSpPr txBox="1"/>
          <p:nvPr/>
        </p:nvSpPr>
        <p:spPr>
          <a:xfrm>
            <a:off x="3884949" y="6160869"/>
            <a:ext cx="5106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Cropped from Sahoo et al 2024, licensed </a:t>
            </a:r>
            <a:r>
              <a:rPr lang="de-DE" dirty="0">
                <a:hlinkClick r:id="rId2"/>
              </a:rPr>
              <a:t>CC-BY 4.0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https://arxiv.org/pdf/2402.07927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F5DD3-9C98-77D7-A678-6CD863EB5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21"/>
          <a:stretch/>
        </p:blipFill>
        <p:spPr>
          <a:xfrm>
            <a:off x="938891" y="2141871"/>
            <a:ext cx="10303329" cy="35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81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5717-8F4B-CE05-83F1-C291B573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902A3-9B6B-5DBE-D578-2DCB5BCF3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Hint: you can enter the OpenAI API-key like this at the beginning of notebooks: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31DE6-CF85-7442-8A98-AC81139C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2459037"/>
            <a:ext cx="10470820" cy="11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17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5717-8F4B-CE05-83F1-C291B573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Prompt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902A3-9B6B-5DBE-D578-2DCB5BCF3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Re-run image analysis code generation and elaborate on reproducibility.</a:t>
            </a:r>
          </a:p>
          <a:p>
            <a:r>
              <a:rPr lang="en-US" dirty="0"/>
              <a:t>Remove pieces from a knowledge base [or add new information] and see the impact on code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38E6A-3254-D89F-F49D-868CCA7E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" y="3148012"/>
            <a:ext cx="4095499" cy="2744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76B49-3C79-7870-6C78-2BE179B1F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13" y="3148010"/>
            <a:ext cx="4697271" cy="274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75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98D1-3A73-EEC1-DCD3-AEC424BE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Exercise</a:t>
            </a:r>
            <a:r>
              <a:rPr lang="de-DE" dirty="0"/>
              <a:t>: Retrieval </a:t>
            </a: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8F94-C684-9054-23A3-988A4811D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1132114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code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RAG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/ </a:t>
            </a:r>
            <a:r>
              <a:rPr lang="de-DE" dirty="0" err="1"/>
              <a:t>worse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1FE0C-66EE-5A23-15E6-8F60FCFE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2095500"/>
            <a:ext cx="9751059" cy="37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55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8847-D417-7E1E-0779-5E85BA2E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Optional </a:t>
            </a:r>
            <a:r>
              <a:rPr lang="de-DE" dirty="0" err="1"/>
              <a:t>exercise</a:t>
            </a:r>
            <a:r>
              <a:rPr lang="de-DE" dirty="0"/>
              <a:t>: Fine-tuning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5792-7E86-3E62-E85B-39D273249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run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fine</a:t>
            </a:r>
            <a:r>
              <a:rPr lang="de-DE" dirty="0">
                <a:solidFill>
                  <a:srgbClr val="FF0000"/>
                </a:solidFill>
              </a:rPr>
              <a:t>-tuning </a:t>
            </a:r>
            <a:r>
              <a:rPr lang="de-DE" dirty="0" err="1">
                <a:solidFill>
                  <a:srgbClr val="FF0000"/>
                </a:solidFill>
              </a:rPr>
              <a:t>notebooks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have</a:t>
            </a:r>
            <a:r>
              <a:rPr lang="de-DE" dirty="0">
                <a:solidFill>
                  <a:srgbClr val="FF0000"/>
                </a:solidFill>
              </a:rPr>
              <a:t> a new </a:t>
            </a:r>
            <a:r>
              <a:rPr lang="de-DE" dirty="0" err="1">
                <a:solidFill>
                  <a:srgbClr val="FF0000"/>
                </a:solidFill>
              </a:rPr>
              <a:t>knowledge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base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Fine-tuning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expensive 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and </a:t>
            </a:r>
            <a:r>
              <a:rPr lang="de-DE" dirty="0" err="1">
                <a:solidFill>
                  <a:schemeClr val="tx1"/>
                </a:solidFill>
              </a:rPr>
              <a:t>wastes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resources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if</a:t>
            </a:r>
            <a:r>
              <a:rPr lang="de-DE" dirty="0">
                <a:solidFill>
                  <a:schemeClr val="tx1"/>
                </a:solidFill>
              </a:rPr>
              <a:t> 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 err="1">
                <a:solidFill>
                  <a:schemeClr val="tx1"/>
                </a:solidFill>
              </a:rPr>
              <a:t>we</a:t>
            </a:r>
            <a:r>
              <a:rPr lang="de-DE" dirty="0">
                <a:solidFill>
                  <a:schemeClr val="tx1"/>
                </a:solidFill>
              </a:rPr>
              <a:t> all </a:t>
            </a:r>
            <a:r>
              <a:rPr lang="de-DE" dirty="0" err="1">
                <a:solidFill>
                  <a:schemeClr val="tx1"/>
                </a:solidFill>
              </a:rPr>
              <a:t>train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model</a:t>
            </a:r>
            <a:r>
              <a:rPr lang="de-DE" dirty="0">
                <a:solidFill>
                  <a:schemeClr val="tx1"/>
                </a:solidFill>
              </a:rPr>
              <a:t> 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 err="1">
                <a:solidFill>
                  <a:schemeClr val="tx1"/>
                </a:solidFill>
              </a:rPr>
              <a:t>based</a:t>
            </a:r>
            <a:r>
              <a:rPr lang="de-DE" dirty="0">
                <a:solidFill>
                  <a:schemeClr val="tx1"/>
                </a:solidFill>
              </a:rPr>
              <a:t> on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same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553F3-4356-D0AD-18DA-2ED8DDCF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0" y="2123220"/>
            <a:ext cx="6161087" cy="38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5177-4BBF-D6D8-9EA6-3A69DF4A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Exercise</a:t>
            </a:r>
            <a:r>
              <a:rPr lang="de-DE" dirty="0"/>
              <a:t>: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fine-tuned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B7670-8D48-E73B-69CC-F21A1CF2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036300" cy="4929416"/>
          </a:xfrm>
        </p:spPr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fine-tuned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different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ft:gpt-3.5-turbo-0125:leipzig-university::9X7PFVgP</a:t>
            </a:r>
            <a:br>
              <a:rPr lang="de-DE" dirty="0"/>
            </a:br>
            <a:r>
              <a:rPr lang="de-DE" sz="2800" dirty="0"/>
              <a:t>(</a:t>
            </a:r>
            <a:r>
              <a:rPr lang="de-DE" sz="2800" dirty="0" err="1"/>
              <a:t>trained</a:t>
            </a:r>
            <a:r>
              <a:rPr lang="de-DE" sz="2800" dirty="0"/>
              <a:t> on </a:t>
            </a:r>
            <a:r>
              <a:rPr lang="en-US" sz="2800" dirty="0"/>
              <a:t>question_answers_generated.txt</a:t>
            </a:r>
            <a:r>
              <a:rPr lang="de-DE" sz="2800" dirty="0"/>
              <a:t>)</a:t>
            </a:r>
          </a:p>
          <a:p>
            <a:pPr lvl="1"/>
            <a:r>
              <a:rPr lang="de-DE" dirty="0"/>
              <a:t>ft:gpt-3.5-turbo-0125:leipzig-university::9X7CCzv4 </a:t>
            </a:r>
            <a:br>
              <a:rPr lang="de-DE" dirty="0"/>
            </a:br>
            <a:r>
              <a:rPr lang="de-DE" sz="2800" dirty="0"/>
              <a:t>(</a:t>
            </a:r>
            <a:r>
              <a:rPr lang="de-DE" sz="2800" dirty="0" err="1"/>
              <a:t>trained</a:t>
            </a:r>
            <a:r>
              <a:rPr lang="de-DE" sz="2800" dirty="0"/>
              <a:t> on </a:t>
            </a:r>
            <a:r>
              <a:rPr lang="en-US" sz="2800" dirty="0"/>
              <a:t>question_answers_hand_crafted.txt</a:t>
            </a:r>
            <a:r>
              <a:rPr lang="de-DE" sz="2800" dirty="0"/>
              <a:t>)</a:t>
            </a:r>
          </a:p>
          <a:p>
            <a:pPr marL="0" indent="0">
              <a:buNone/>
            </a:pPr>
            <a:r>
              <a:rPr lang="de-DE" dirty="0" err="1"/>
              <a:t>Why</a:t>
            </a:r>
            <a:r>
              <a:rPr lang="de-DE" dirty="0"/>
              <a:t> do </a:t>
            </a:r>
            <a:r>
              <a:rPr lang="de-DE" dirty="0" err="1"/>
              <a:t>they</a:t>
            </a:r>
            <a:r>
              <a:rPr lang="de-DE" dirty="0"/>
              <a:t> perform </a:t>
            </a:r>
            <a:r>
              <a:rPr lang="de-DE" dirty="0" err="1"/>
              <a:t>differently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59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C6949CE-1676-23C5-C524-61A89E599FD0}"/>
              </a:ext>
            </a:extLst>
          </p:cNvPr>
          <p:cNvSpPr/>
          <p:nvPr/>
        </p:nvSpPr>
        <p:spPr>
          <a:xfrm>
            <a:off x="1727200" y="2019300"/>
            <a:ext cx="8343900" cy="1968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E6D1E-4DAD-932F-83FF-20ED57951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163287"/>
            <a:ext cx="11455400" cy="669470"/>
          </a:xfrm>
        </p:spPr>
        <p:txBody>
          <a:bodyPr>
            <a:normAutofit fontScale="90000"/>
          </a:bodyPr>
          <a:lstStyle/>
          <a:p>
            <a:r>
              <a:rPr lang="de-DE" dirty="0"/>
              <a:t>Prompt 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673AF-FE92-D56F-DDBA-322A1FE20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r>
              <a:rPr lang="de-DE" dirty="0" err="1"/>
              <a:t>Combining</a:t>
            </a:r>
            <a:r>
              <a:rPr lang="de-DE" dirty="0"/>
              <a:t> LLMs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C73F2F-CDF7-11CE-4923-F36CF2D72879}"/>
              </a:ext>
            </a:extLst>
          </p:cNvPr>
          <p:cNvSpPr/>
          <p:nvPr/>
        </p:nvSpPr>
        <p:spPr>
          <a:xfrm>
            <a:off x="2063750" y="4838700"/>
            <a:ext cx="1790700" cy="558800"/>
          </a:xfrm>
          <a:prstGeom prst="roundRect">
            <a:avLst/>
          </a:prstGeom>
          <a:solidFill>
            <a:srgbClr val="F8CE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User‘s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input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3BF1A4-0700-C627-5191-48EE7C3BAD7F}"/>
              </a:ext>
            </a:extLst>
          </p:cNvPr>
          <p:cNvSpPr/>
          <p:nvPr/>
        </p:nvSpPr>
        <p:spPr>
          <a:xfrm>
            <a:off x="1936750" y="2413905"/>
            <a:ext cx="2044700" cy="1193799"/>
          </a:xfrm>
          <a:prstGeom prst="roundRect">
            <a:avLst/>
          </a:prstGeom>
          <a:solidFill>
            <a:srgbClr val="CCE5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Prompt Engineering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81A92F-DC7A-4A06-49FB-5C9DAC434B6B}"/>
              </a:ext>
            </a:extLst>
          </p:cNvPr>
          <p:cNvSpPr/>
          <p:nvPr/>
        </p:nvSpPr>
        <p:spPr>
          <a:xfrm>
            <a:off x="4191000" y="2413905"/>
            <a:ext cx="1612900" cy="1193799"/>
          </a:xfrm>
          <a:prstGeom prst="roundRect">
            <a:avLst/>
          </a:prstGeom>
          <a:solidFill>
            <a:srgbClr val="FFE4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LLM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687FB1-BF38-D8E0-1528-43B863C7D692}"/>
              </a:ext>
            </a:extLst>
          </p:cNvPr>
          <p:cNvSpPr/>
          <p:nvPr/>
        </p:nvSpPr>
        <p:spPr>
          <a:xfrm>
            <a:off x="8229600" y="4564743"/>
            <a:ext cx="1612900" cy="1106714"/>
          </a:xfrm>
          <a:prstGeom prst="roundRect">
            <a:avLst/>
          </a:prstGeom>
          <a:solidFill>
            <a:srgbClr val="E1D5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Output: Response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6B0917-0B41-6D86-4FA9-F99478FDA793}"/>
              </a:ext>
            </a:extLst>
          </p:cNvPr>
          <p:cNvSpPr/>
          <p:nvPr/>
        </p:nvSpPr>
        <p:spPr>
          <a:xfrm>
            <a:off x="5994400" y="2413905"/>
            <a:ext cx="2044700" cy="1193799"/>
          </a:xfrm>
          <a:prstGeom prst="roundRect">
            <a:avLst/>
          </a:prstGeom>
          <a:solidFill>
            <a:srgbClr val="CCE5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Prompt Engineering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620B24F-6C1B-FB27-05EA-05BF26DC6899}"/>
              </a:ext>
            </a:extLst>
          </p:cNvPr>
          <p:cNvSpPr/>
          <p:nvPr/>
        </p:nvSpPr>
        <p:spPr>
          <a:xfrm>
            <a:off x="8229600" y="2413904"/>
            <a:ext cx="1612900" cy="1193799"/>
          </a:xfrm>
          <a:prstGeom prst="roundRect">
            <a:avLst/>
          </a:prstGeom>
          <a:solidFill>
            <a:srgbClr val="FFE4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LLM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6043BA-5EF3-F5DA-CE58-E5DAF62B0446}"/>
              </a:ext>
            </a:extLst>
          </p:cNvPr>
          <p:cNvSpPr/>
          <p:nvPr/>
        </p:nvSpPr>
        <p:spPr>
          <a:xfrm>
            <a:off x="3819525" y="2820303"/>
            <a:ext cx="641350" cy="381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16876E6-CB22-9956-22BC-C3A9759E79F6}"/>
              </a:ext>
            </a:extLst>
          </p:cNvPr>
          <p:cNvSpPr/>
          <p:nvPr/>
        </p:nvSpPr>
        <p:spPr>
          <a:xfrm>
            <a:off x="5634037" y="2820303"/>
            <a:ext cx="641350" cy="381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6CBE35-EA96-1D1C-093F-F9DD9D663B8E}"/>
              </a:ext>
            </a:extLst>
          </p:cNvPr>
          <p:cNvSpPr/>
          <p:nvPr/>
        </p:nvSpPr>
        <p:spPr>
          <a:xfrm>
            <a:off x="7870825" y="2820303"/>
            <a:ext cx="641350" cy="381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4BC53FF-8371-57E6-80F7-75FDE49B2771}"/>
              </a:ext>
            </a:extLst>
          </p:cNvPr>
          <p:cNvSpPr/>
          <p:nvPr/>
        </p:nvSpPr>
        <p:spPr>
          <a:xfrm rot="16200000">
            <a:off x="2314801" y="3984851"/>
            <a:ext cx="1326697" cy="381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48B12E0-0B80-995E-9B63-EB2AA8B5A620}"/>
              </a:ext>
            </a:extLst>
          </p:cNvPr>
          <p:cNvSpPr/>
          <p:nvPr/>
        </p:nvSpPr>
        <p:spPr>
          <a:xfrm rot="5400000">
            <a:off x="8391751" y="3901849"/>
            <a:ext cx="1326697" cy="381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95E201-68E3-75D6-2DAF-BAAF4DE61256}"/>
              </a:ext>
            </a:extLst>
          </p:cNvPr>
          <p:cNvSpPr/>
          <p:nvPr/>
        </p:nvSpPr>
        <p:spPr>
          <a:xfrm>
            <a:off x="457200" y="4133850"/>
            <a:ext cx="2228850" cy="558800"/>
          </a:xfrm>
          <a:prstGeom prst="roundRect">
            <a:avLst/>
          </a:prstGeom>
          <a:solidFill>
            <a:srgbClr val="F8CE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System prompt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44BE20D-2FB0-EAAD-11BC-45A70AE8454A}"/>
              </a:ext>
            </a:extLst>
          </p:cNvPr>
          <p:cNvSpPr/>
          <p:nvPr/>
        </p:nvSpPr>
        <p:spPr>
          <a:xfrm rot="16200000">
            <a:off x="2029052" y="3686401"/>
            <a:ext cx="729797" cy="381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CF96-E659-F957-B726-BAB6BBE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Rephrase</a:t>
            </a:r>
            <a:r>
              <a:rPr lang="de-DE" dirty="0"/>
              <a:t> and </a:t>
            </a:r>
            <a:r>
              <a:rPr lang="de-DE" dirty="0" err="1"/>
              <a:t>respond</a:t>
            </a:r>
            <a:r>
              <a:rPr lang="de-DE" dirty="0"/>
              <a:t> </a:t>
            </a:r>
            <a:r>
              <a:rPr lang="de-DE" dirty="0" err="1"/>
              <a:t>prompting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15A2F-F81D-9ED0-6326-F4A2A4F46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r>
              <a:rPr lang="de-DE" dirty="0" err="1"/>
              <a:t>Rephrasing</a:t>
            </a:r>
            <a:r>
              <a:rPr lang="de-DE" dirty="0"/>
              <a:t> </a:t>
            </a:r>
            <a:r>
              <a:rPr lang="de-DE" dirty="0" err="1"/>
              <a:t>prompts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08341-10F1-9EA1-5BB3-5F23EDC57AE9}"/>
              </a:ext>
            </a:extLst>
          </p:cNvPr>
          <p:cNvSpPr txBox="1"/>
          <p:nvPr/>
        </p:nvSpPr>
        <p:spPr>
          <a:xfrm>
            <a:off x="3876675" y="6154519"/>
            <a:ext cx="374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Deng et al 2023</a:t>
            </a:r>
          </a:p>
          <a:p>
            <a:r>
              <a:rPr lang="en-US" dirty="0">
                <a:hlinkClick r:id="rId2"/>
              </a:rPr>
              <a:t>https://arxiv.org/abs/2311.04205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3C2D-42EA-9DCF-1FF4-55E6F7632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447" y="2063750"/>
            <a:ext cx="4286250" cy="354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2B8E5A-03E0-4724-BABA-094F2FFC8D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02" b="65203"/>
          <a:stretch/>
        </p:blipFill>
        <p:spPr>
          <a:xfrm>
            <a:off x="452607" y="1763485"/>
            <a:ext cx="7667399" cy="1726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EFC80B-90D1-E817-06BC-D7313EDDD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8492902"/>
            <a:ext cx="12192000" cy="5881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34FAB-880C-CA69-C624-506CDC3FA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10142" y="7873138"/>
            <a:ext cx="12192000" cy="4430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3A1DE3-500A-C9DC-E9DC-1A2F7D98F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8492902"/>
            <a:ext cx="12192000" cy="6424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0677C4-2CC0-2956-4BA2-7EF4F30699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8556" b="29251"/>
          <a:stretch/>
        </p:blipFill>
        <p:spPr>
          <a:xfrm>
            <a:off x="8178147" y="1665467"/>
            <a:ext cx="3833700" cy="3793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C2752-2898-4175-06B6-33206144DA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9091" t="3561" r="1" b="84386"/>
          <a:stretch/>
        </p:blipFill>
        <p:spPr>
          <a:xfrm>
            <a:off x="10881858" y="1665467"/>
            <a:ext cx="1329984" cy="646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7DDC5-2280-D701-2C81-8ACD1DAD7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44" r="34502" b="44513"/>
          <a:stretch/>
        </p:blipFill>
        <p:spPr>
          <a:xfrm>
            <a:off x="452606" y="3429001"/>
            <a:ext cx="7667399" cy="1133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DD4F8-E18C-8111-7BCA-BEFFB00AC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869" r="34502" b="31355"/>
          <a:stretch/>
        </p:blipFill>
        <p:spPr>
          <a:xfrm>
            <a:off x="452606" y="4562610"/>
            <a:ext cx="7667399" cy="68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9027-C027-D53B-8F4C-EE24F2C4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Emotion </a:t>
            </a:r>
            <a:r>
              <a:rPr lang="de-DE" dirty="0" err="1"/>
              <a:t>prompting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F349-F6C8-9118-BACB-CE4B6E136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r>
              <a:rPr lang="de-DE" dirty="0"/>
              <a:t>Emotional </a:t>
            </a:r>
            <a:r>
              <a:rPr lang="de-DE" dirty="0" err="1"/>
              <a:t>prompts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08821-079D-CE3F-33A7-C43BDAEC7E92}"/>
              </a:ext>
            </a:extLst>
          </p:cNvPr>
          <p:cNvSpPr txBox="1"/>
          <p:nvPr/>
        </p:nvSpPr>
        <p:spPr>
          <a:xfrm>
            <a:off x="3597275" y="6145768"/>
            <a:ext cx="5470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Cropped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Li et al 2023, </a:t>
            </a:r>
            <a:r>
              <a:rPr lang="de-DE" dirty="0" err="1"/>
              <a:t>licensed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CC-BY 4.0</a:t>
            </a:r>
            <a:r>
              <a:rPr lang="de-DE" dirty="0"/>
              <a:t>  </a:t>
            </a:r>
            <a:r>
              <a:rPr lang="en-US" dirty="0">
                <a:hlinkClick r:id="rId3"/>
              </a:rPr>
              <a:t>https://arxiv.org/abs/2307.11760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446A65-0FC9-F87A-A7A3-36061E47A1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5" t="1" r="53478" b="63882"/>
          <a:stretch/>
        </p:blipFill>
        <p:spPr>
          <a:xfrm>
            <a:off x="457200" y="1636713"/>
            <a:ext cx="3810000" cy="1792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E0968-9D59-1458-A884-0F098E2B6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0417" y="7269390"/>
            <a:ext cx="8229600" cy="4981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D8623-4C93-84CA-E9A3-0F8D35072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5433" y="-2596243"/>
            <a:ext cx="700005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450AF2-A3BE-FB9C-2301-F8343107D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1901" y="8117114"/>
            <a:ext cx="3876675" cy="3286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DC5580-A82A-64C0-0841-A419B556E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5" t="38934" r="53478" b="17266"/>
          <a:stretch/>
        </p:blipFill>
        <p:spPr>
          <a:xfrm>
            <a:off x="457200" y="3576740"/>
            <a:ext cx="3810000" cy="217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5A605-3ECA-3C9A-332F-8EDD2370D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67" t="1219" r="1943" b="14356"/>
          <a:stretch/>
        </p:blipFill>
        <p:spPr>
          <a:xfrm>
            <a:off x="4119160" y="1705180"/>
            <a:ext cx="5161759" cy="41894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7E6622-D68D-9DD2-3D89-C465C4E0F6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307" b="54180"/>
          <a:stretch/>
        </p:blipFill>
        <p:spPr>
          <a:xfrm>
            <a:off x="8593226" y="1857828"/>
            <a:ext cx="3478567" cy="314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9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22A5-574C-1418-324A-8A682790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Quiz: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49A06-7685-7C8B-0847-7DF6F07DD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GPT4 and </a:t>
            </a:r>
            <a:r>
              <a:rPr lang="de-DE" dirty="0" err="1"/>
              <a:t>ChatGPT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different?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345A6-EAD9-82E1-0D8C-616EF4F19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90" t="1219" r="1943" b="32381"/>
          <a:stretch/>
        </p:blipFill>
        <p:spPr>
          <a:xfrm>
            <a:off x="4889500" y="1705180"/>
            <a:ext cx="4391419" cy="3294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532D27-6B30-A760-A45F-473628E7F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7" b="54180"/>
          <a:stretch/>
        </p:blipFill>
        <p:spPr>
          <a:xfrm>
            <a:off x="8593226" y="1857828"/>
            <a:ext cx="3478567" cy="3142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94D5B1-05BE-BB05-E684-11715C509271}"/>
              </a:ext>
            </a:extLst>
          </p:cNvPr>
          <p:cNvSpPr/>
          <p:nvPr/>
        </p:nvSpPr>
        <p:spPr>
          <a:xfrm>
            <a:off x="4889500" y="2451100"/>
            <a:ext cx="3703726" cy="444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77AA8-8708-B362-826B-016E6DBBB0C1}"/>
              </a:ext>
            </a:extLst>
          </p:cNvPr>
          <p:cNvSpPr/>
          <p:nvPr/>
        </p:nvSpPr>
        <p:spPr>
          <a:xfrm>
            <a:off x="4889500" y="3962401"/>
            <a:ext cx="3703726" cy="444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9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9027-C027-D53B-8F4C-EE24F2C4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Emotion </a:t>
            </a:r>
            <a:r>
              <a:rPr lang="de-DE" dirty="0" err="1"/>
              <a:t>prompting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F349-F6C8-9118-BACB-CE4B6E136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3386"/>
            <a:ext cx="11455400" cy="669470"/>
          </a:xfrm>
        </p:spPr>
        <p:txBody>
          <a:bodyPr/>
          <a:lstStyle/>
          <a:p>
            <a:r>
              <a:rPr lang="de-DE" dirty="0"/>
              <a:t>Side-note: Attention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prompts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visualized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08821-079D-CE3F-33A7-C43BDAEC7E92}"/>
              </a:ext>
            </a:extLst>
          </p:cNvPr>
          <p:cNvSpPr txBox="1"/>
          <p:nvPr/>
        </p:nvSpPr>
        <p:spPr>
          <a:xfrm>
            <a:off x="3597275" y="6145768"/>
            <a:ext cx="5470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Cropped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Li et al 2023, </a:t>
            </a:r>
            <a:r>
              <a:rPr lang="de-DE" dirty="0" err="1"/>
              <a:t>licensed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CC-BY 4.0</a:t>
            </a:r>
            <a:r>
              <a:rPr lang="de-DE" dirty="0"/>
              <a:t>  </a:t>
            </a:r>
            <a:r>
              <a:rPr lang="en-US" dirty="0">
                <a:hlinkClick r:id="rId3"/>
              </a:rPr>
              <a:t>https://arxiv.org/abs/2307.11760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1E0968-9D59-1458-A884-0F098E2B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8576" y="5250090"/>
            <a:ext cx="8229600" cy="4981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D8623-4C93-84CA-E9A3-0F8D35072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307" b="54180"/>
          <a:stretch/>
        </p:blipFill>
        <p:spPr>
          <a:xfrm>
            <a:off x="13602933" y="-2596243"/>
            <a:ext cx="3478567" cy="3142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450AF2-A3BE-FB9C-2301-F8343107D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901" y="8117114"/>
            <a:ext cx="3876675" cy="3286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246587-7860-0FCE-BF47-A3AA93CF58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64" t="7461" r="2664" b="54868"/>
          <a:stretch/>
        </p:blipFill>
        <p:spPr>
          <a:xfrm>
            <a:off x="0" y="1870980"/>
            <a:ext cx="12192000" cy="38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022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5282</TotalTime>
  <Words>1100</Words>
  <Application>Microsoft Office PowerPoint</Application>
  <PresentationFormat>Widescreen</PresentationFormat>
  <Paragraphs>251</Paragraphs>
  <Slides>44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Barlow</vt:lpstr>
      <vt:lpstr>Calibri</vt:lpstr>
      <vt:lpstr>Calibri Light</vt:lpstr>
      <vt:lpstr>Open Sans</vt:lpstr>
      <vt:lpstr>Open Sans ExtraBold</vt:lpstr>
      <vt:lpstr>Symbol</vt:lpstr>
      <vt:lpstr>1_Office Theme</vt:lpstr>
      <vt:lpstr>PowerPoint Presentation</vt:lpstr>
      <vt:lpstr>Quiz: Recap</vt:lpstr>
      <vt:lpstr>Quiz: Recap</vt:lpstr>
      <vt:lpstr>Prompt Engineering</vt:lpstr>
      <vt:lpstr>Prompt Engineering</vt:lpstr>
      <vt:lpstr>Rephrase and respond prompting</vt:lpstr>
      <vt:lpstr>Emotion prompting</vt:lpstr>
      <vt:lpstr>Quiz:</vt:lpstr>
      <vt:lpstr>Emotion prompting</vt:lpstr>
      <vt:lpstr>Chain-of-throught prompting</vt:lpstr>
      <vt:lpstr>Chain-of-throught prompting</vt:lpstr>
      <vt:lpstr>Chain-of-Knowledge</vt:lpstr>
      <vt:lpstr>Take a step back prompting</vt:lpstr>
      <vt:lpstr>Self-consistency prompting</vt:lpstr>
      <vt:lpstr>Reflection</vt:lpstr>
      <vt:lpstr>Reflection</vt:lpstr>
      <vt:lpstr>Reflection</vt:lpstr>
      <vt:lpstr>Retrieval Augmented Generation</vt:lpstr>
      <vt:lpstr>Quiz: 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Fine-tuning</vt:lpstr>
      <vt:lpstr>Fine-tuning</vt:lpstr>
      <vt:lpstr>Fine-tuning</vt:lpstr>
      <vt:lpstr>Fine-tuning</vt:lpstr>
      <vt:lpstr>Fine-tuning OpenAI‘s gpt-3.5-turbo</vt:lpstr>
      <vt:lpstr>Fine-tuning OpenAI‘s gpt-3.5-turbo</vt:lpstr>
      <vt:lpstr>Fine-tuning OpenAI‘s gpt-3.5-turbo</vt:lpstr>
      <vt:lpstr>Fine-tuning OpenAI‘s gpt-3.5-turbo</vt:lpstr>
      <vt:lpstr>Fine-tuning OpenAI‘s gpt-3.5-turbo</vt:lpstr>
      <vt:lpstr>PowerPoint Presentation</vt:lpstr>
      <vt:lpstr>Fine-tuning OpenAI‘s gpt-3.5-turbo</vt:lpstr>
      <vt:lpstr>Prompt  engineering  techniques</vt:lpstr>
      <vt:lpstr>Quiz:</vt:lpstr>
      <vt:lpstr>PowerPoint Presentation</vt:lpstr>
      <vt:lpstr>Exercise</vt:lpstr>
      <vt:lpstr>Exercise: Prompt engineering</vt:lpstr>
      <vt:lpstr>Exercise: Retrieval augmented generation</vt:lpstr>
      <vt:lpstr>Optional exercise: Fine-tuning</vt:lpstr>
      <vt:lpstr>Exercise: Comparing fine-tuned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Haase</dc:creator>
  <cp:lastModifiedBy>Robert Haase</cp:lastModifiedBy>
  <cp:revision>632</cp:revision>
  <dcterms:created xsi:type="dcterms:W3CDTF">2017-11-02T09:03:29Z</dcterms:created>
  <dcterms:modified xsi:type="dcterms:W3CDTF">2024-06-11T12:07:02Z</dcterms:modified>
</cp:coreProperties>
</file>